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7" r:id="rId1"/>
  </p:sldMasterIdLst>
  <p:notesMasterIdLst>
    <p:notesMasterId r:id="rId18"/>
  </p:notesMasterIdLst>
  <p:handoutMasterIdLst>
    <p:handoutMasterId r:id="rId19"/>
  </p:handoutMasterIdLst>
  <p:sldIdLst>
    <p:sldId id="346" r:id="rId2"/>
    <p:sldId id="342" r:id="rId3"/>
    <p:sldId id="364" r:id="rId4"/>
    <p:sldId id="353" r:id="rId5"/>
    <p:sldId id="354" r:id="rId6"/>
    <p:sldId id="355" r:id="rId7"/>
    <p:sldId id="356" r:id="rId8"/>
    <p:sldId id="357" r:id="rId9"/>
    <p:sldId id="352" r:id="rId10"/>
    <p:sldId id="363" r:id="rId11"/>
    <p:sldId id="360" r:id="rId12"/>
    <p:sldId id="361" r:id="rId13"/>
    <p:sldId id="365" r:id="rId14"/>
    <p:sldId id="366" r:id="rId15"/>
    <p:sldId id="362" r:id="rId16"/>
    <p:sldId id="351" r:id="rId1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5pPr>
    <a:lvl6pPr marL="2286000" algn="l" defTabSz="457200" rtl="0" eaLnBrk="1" latinLnBrk="0" hangingPunct="1">
      <a:defRPr sz="2400" kern="1200">
        <a:solidFill>
          <a:srgbClr val="003399"/>
        </a:solidFill>
        <a:latin typeface="Trebuchet MS" charset="0"/>
        <a:ea typeface="ＭＳ Ｐゴシック" charset="0"/>
        <a:cs typeface="ＭＳ Ｐゴシック" charset="0"/>
      </a:defRPr>
    </a:lvl6pPr>
    <a:lvl7pPr marL="2743200" algn="l" defTabSz="457200" rtl="0" eaLnBrk="1" latinLnBrk="0" hangingPunct="1">
      <a:defRPr sz="2400" kern="1200">
        <a:solidFill>
          <a:srgbClr val="003399"/>
        </a:solidFill>
        <a:latin typeface="Trebuchet MS" charset="0"/>
        <a:ea typeface="ＭＳ Ｐゴシック" charset="0"/>
        <a:cs typeface="ＭＳ Ｐゴシック" charset="0"/>
      </a:defRPr>
    </a:lvl7pPr>
    <a:lvl8pPr marL="3200400" algn="l" defTabSz="457200" rtl="0" eaLnBrk="1" latinLnBrk="0" hangingPunct="1">
      <a:defRPr sz="2400" kern="1200">
        <a:solidFill>
          <a:srgbClr val="003399"/>
        </a:solidFill>
        <a:latin typeface="Trebuchet MS" charset="0"/>
        <a:ea typeface="ＭＳ Ｐゴシック" charset="0"/>
        <a:cs typeface="ＭＳ Ｐゴシック" charset="0"/>
      </a:defRPr>
    </a:lvl8pPr>
    <a:lvl9pPr marL="3657600" algn="l" defTabSz="457200" rtl="0" eaLnBrk="1" latinLnBrk="0" hangingPunct="1">
      <a:defRPr sz="2400" kern="1200">
        <a:solidFill>
          <a:srgbClr val="003399"/>
        </a:solidFill>
        <a:latin typeface="Trebuchet MS"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mmedMashud" initials="M" lastIdx="2" clrIdx="0"/>
  <p:cmAuthor id="1" name="andymccarroll" initials="A" lastIdx="10" clrIdx="1"/>
  <p:cmAuthor id="2" name="Sarah Smith" initials="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E2E2E"/>
    <a:srgbClr val="7297B0"/>
    <a:srgbClr val="0069D2"/>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71554" autoAdjust="0"/>
  </p:normalViewPr>
  <p:slideViewPr>
    <p:cSldViewPr snapToGrid="0" snapToObjects="1">
      <p:cViewPr>
        <p:scale>
          <a:sx n="80" d="100"/>
          <a:sy n="80" d="100"/>
        </p:scale>
        <p:origin x="-108" y="-72"/>
      </p:cViewPr>
      <p:guideLst>
        <p:guide orient="horz" pos="2160"/>
        <p:guide pos="2880"/>
      </p:guideLst>
    </p:cSldViewPr>
  </p:slideViewPr>
  <p:outlineViewPr>
    <p:cViewPr>
      <p:scale>
        <a:sx n="33" d="100"/>
        <a:sy n="33" d="100"/>
      </p:scale>
      <p:origin x="0" y="395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9C4CC-0674-4345-8C0C-7EDDB81BD4FF}" type="datetimeFigureOut">
              <a:rPr lang="en-US" smtClean="0"/>
              <a:pPr/>
              <a:t>4/28/2016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C8DFE-9268-4641-9432-7DC145513012}" type="slidenum">
              <a:rPr lang="en-GB" smtClean="0"/>
              <a:pPr/>
              <a:t>‹#›</a:t>
            </a:fld>
            <a:endParaRPr lang="en-GB" dirty="0"/>
          </a:p>
        </p:txBody>
      </p:sp>
    </p:spTree>
    <p:extLst>
      <p:ext uri="{BB962C8B-B14F-4D97-AF65-F5344CB8AC3E}">
        <p14:creationId xmlns:p14="http://schemas.microsoft.com/office/powerpoint/2010/main" val="294218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D3681-2936-1046-A677-1B776ACC9B9F}" type="datetimeFigureOut">
              <a:rPr lang="en-US" smtClean="0"/>
              <a:pPr/>
              <a:t>4/28/2016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BB45-1B73-0D44-A4A3-BA780C259DC7}" type="slidenum">
              <a:rPr lang="en-GB" smtClean="0"/>
              <a:pPr/>
              <a:t>‹#›</a:t>
            </a:fld>
            <a:endParaRPr lang="en-GB" dirty="0"/>
          </a:p>
        </p:txBody>
      </p:sp>
    </p:spTree>
    <p:extLst>
      <p:ext uri="{BB962C8B-B14F-4D97-AF65-F5344CB8AC3E}">
        <p14:creationId xmlns:p14="http://schemas.microsoft.com/office/powerpoint/2010/main" val="3005412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 how long the talk will take and cover what will be discussed.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a:t>
            </a:r>
            <a:r>
              <a:rPr lang="en-GB" sz="1200" kern="1200" baseline="0" dirty="0" smtClean="0">
                <a:solidFill>
                  <a:schemeClr val="tx1"/>
                </a:solidFill>
                <a:effectLst/>
                <a:latin typeface="+mn-lt"/>
                <a:ea typeface="+mn-ea"/>
                <a:cs typeface="+mn-cs"/>
              </a:rPr>
              <a:t> will need to know what your company’s policy is </a:t>
            </a:r>
            <a:r>
              <a:rPr lang="en-GB" sz="1200" u="sng" kern="1200" baseline="0" dirty="0" smtClean="0">
                <a:solidFill>
                  <a:schemeClr val="tx1"/>
                </a:solidFill>
                <a:effectLst/>
                <a:latin typeface="+mn-lt"/>
                <a:ea typeface="+mn-ea"/>
                <a:cs typeface="+mn-cs"/>
              </a:rPr>
              <a:t>regarding driving standards </a:t>
            </a:r>
            <a:r>
              <a:rPr lang="en-GB" sz="1200" u="none" kern="1200" baseline="0" dirty="0" smtClean="0">
                <a:solidFill>
                  <a:schemeClr val="tx1"/>
                </a:solidFill>
                <a:effectLst/>
                <a:latin typeface="+mn-lt"/>
                <a:ea typeface="+mn-ea"/>
                <a:cs typeface="+mn-cs"/>
              </a:rPr>
              <a:t> and incorporate any materials used</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you start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sure you have a copy of:</a:t>
            </a:r>
          </a:p>
          <a:p>
            <a:pPr lvl="0"/>
            <a:r>
              <a:rPr lang="en-GB" sz="1200" kern="1200" dirty="0" smtClean="0">
                <a:solidFill>
                  <a:schemeClr val="tx1"/>
                </a:solidFill>
                <a:effectLst/>
                <a:latin typeface="+mn-lt"/>
                <a:ea typeface="+mn-ea"/>
                <a:cs typeface="+mn-cs"/>
              </a:rPr>
              <a:t>The </a:t>
            </a:r>
            <a:r>
              <a:rPr lang="en-GB" sz="1200" kern="1200" smtClean="0">
                <a:solidFill>
                  <a:schemeClr val="tx1"/>
                </a:solidFill>
                <a:effectLst/>
                <a:latin typeface="+mn-lt"/>
                <a:ea typeface="+mn-ea"/>
                <a:cs typeface="+mn-cs"/>
              </a:rPr>
              <a:t>FORS standard</a:t>
            </a:r>
          </a:p>
          <a:p>
            <a:pPr lvl="0"/>
            <a:r>
              <a:rPr lang="en-GB" sz="1200" kern="1200" smtClean="0">
                <a:solidFill>
                  <a:schemeClr val="tx1"/>
                </a:solidFill>
                <a:effectLst/>
                <a:latin typeface="+mn-lt"/>
                <a:ea typeface="+mn-ea"/>
                <a:cs typeface="+mn-cs"/>
              </a:rPr>
              <a:t>Ensure </a:t>
            </a:r>
            <a:r>
              <a:rPr lang="en-GB" sz="1200" kern="1200" dirty="0" smtClean="0">
                <a:solidFill>
                  <a:schemeClr val="tx1"/>
                </a:solidFill>
                <a:effectLst/>
                <a:latin typeface="+mn-lt"/>
                <a:ea typeface="+mn-ea"/>
                <a:cs typeface="+mn-cs"/>
              </a:rPr>
              <a:t>you have the accompanying notes of the presentation</a:t>
            </a:r>
          </a:p>
          <a:p>
            <a:pPr lvl="0"/>
            <a:r>
              <a:rPr lang="en-GB" altLang="en-US" sz="1200" kern="1200" dirty="0" smtClean="0">
                <a:solidFill>
                  <a:schemeClr val="tx1"/>
                </a:solidFill>
                <a:effectLst/>
                <a:latin typeface="+mn-lt"/>
                <a:ea typeface="+mn-ea"/>
                <a:cs typeface="+mn-cs"/>
              </a:rPr>
              <a:t>Ensure you have slide packs to hand to drivers at the end of the talk</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0</a:t>
            </a:fld>
            <a:endParaRPr lang="en-GB" dirty="0"/>
          </a:p>
        </p:txBody>
      </p:sp>
    </p:spTree>
    <p:extLst>
      <p:ext uri="{BB962C8B-B14F-4D97-AF65-F5344CB8AC3E}">
        <p14:creationId xmlns:p14="http://schemas.microsoft.com/office/powerpoint/2010/main" val="192961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9</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Driving under the influence of alcohol or drugs is illegal. Any breach of this rule could result in instant dismissal from employment as well as prosecution / imprisonment. (Please check your company policy regarding drink driving and drug usage.)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The way alcohol affects you depends on</a:t>
            </a:r>
            <a:r>
              <a:rPr lang="en-GB" baseline="0" dirty="0" smtClean="0"/>
              <a:t> </a:t>
            </a:r>
            <a:r>
              <a:rPr lang="en-GB" dirty="0" smtClean="0"/>
              <a:t>your weight, age, sex and metabolism (the rate your body uses energy),</a:t>
            </a:r>
            <a:r>
              <a:rPr lang="en-GB" baseline="0" dirty="0" smtClean="0"/>
              <a:t> </a:t>
            </a:r>
            <a:r>
              <a:rPr lang="en-GB" dirty="0" smtClean="0"/>
              <a:t>the type and amount of alcohol you’re drinking, what you</a:t>
            </a:r>
            <a:r>
              <a:rPr lang="en-GB" baseline="0" dirty="0" smtClean="0"/>
              <a:t> hav</a:t>
            </a:r>
            <a:r>
              <a:rPr lang="en-GB" dirty="0" smtClean="0"/>
              <a:t>e eaten recently, your stress levels at the time.</a:t>
            </a:r>
          </a:p>
          <a:p>
            <a:endParaRPr lang="en-GB" dirty="0" smtClean="0"/>
          </a:p>
          <a:p>
            <a:r>
              <a:rPr lang="en-GB" dirty="0" smtClean="0"/>
              <a:t>So if you’re driving, it’s better to have none for the road.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It`s possible to be over the limit from alcohol consumed the previous night. The desirable level of alcohol to have in a driver`s system is zero.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Institute of Advanced Motorists calculate that a drink drive conviction could cost between £20,000 - £50,000 as a result of fines, solicitors fees, increased insurance premiums and loss of job. </a:t>
            </a:r>
            <a:endParaRPr lang="en-GB" baseline="0" dirty="0" smtClean="0"/>
          </a:p>
        </p:txBody>
      </p:sp>
      <p:sp>
        <p:nvSpPr>
          <p:cNvPr id="4" name="Slide Number Placeholder 3"/>
          <p:cNvSpPr>
            <a:spLocks noGrp="1"/>
          </p:cNvSpPr>
          <p:nvPr>
            <p:ph type="sldNum" sz="quarter" idx="10"/>
          </p:nvPr>
        </p:nvSpPr>
        <p:spPr/>
        <p:txBody>
          <a:bodyPr/>
          <a:lstStyle/>
          <a:p>
            <a:fld id="{3564BB45-1B73-0D44-A4A3-BA780C259DC7}" type="slidenum">
              <a:rPr lang="en-GB" smtClean="0"/>
              <a:pPr/>
              <a:t>10</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dirty="0" smtClean="0"/>
              <a:t>Note that they</a:t>
            </a:r>
          </a:p>
          <a:p>
            <a:pPr marL="171450" lvl="1" indent="-171450">
              <a:buFont typeface="Arial"/>
              <a:buChar char="•"/>
              <a:defRPr/>
            </a:pPr>
            <a:r>
              <a:rPr lang="en-US" dirty="0" smtClean="0"/>
              <a:t>Will need to leave more distance in adverse weather conditions</a:t>
            </a:r>
          </a:p>
          <a:p>
            <a:pPr marL="171450" lvl="1" indent="-171450">
              <a:buFont typeface="Arial"/>
              <a:buChar char="•"/>
              <a:defRPr/>
            </a:pPr>
            <a:endParaRPr lang="en-US" dirty="0" smtClean="0"/>
          </a:p>
          <a:p>
            <a:r>
              <a:rPr lang="en-US" dirty="0" smtClean="0"/>
              <a:t>Driving smoothly: </a:t>
            </a:r>
          </a:p>
          <a:p>
            <a:pPr marL="171450" indent="-171450">
              <a:buFont typeface="Arial"/>
              <a:buChar char="•"/>
            </a:pPr>
            <a:r>
              <a:rPr lang="en-US" dirty="0" smtClean="0"/>
              <a:t>Helps to save lives</a:t>
            </a:r>
          </a:p>
          <a:p>
            <a:pPr marL="171450" indent="-171450">
              <a:buFont typeface="Arial"/>
              <a:buChar char="•"/>
            </a:pPr>
            <a:r>
              <a:rPr lang="en-US" dirty="0" smtClean="0"/>
              <a:t>Reduces driver stress</a:t>
            </a:r>
          </a:p>
          <a:p>
            <a:pPr marL="171450" indent="-171450">
              <a:buFont typeface="Arial"/>
              <a:buChar char="•"/>
            </a:pPr>
            <a:r>
              <a:rPr lang="en-US" dirty="0" smtClean="0"/>
              <a:t>Leads to fewer incidents of road rage or aggressive driving</a:t>
            </a:r>
          </a:p>
          <a:p>
            <a:pPr marL="171450" indent="-171450">
              <a:buFont typeface="Arial"/>
              <a:buChar char="•"/>
            </a:pPr>
            <a:r>
              <a:rPr lang="en-US" dirty="0" smtClean="0"/>
              <a:t>Saves money - driving smoothly and steadily is highly fuel efficient and gets you there just as quickly.</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11</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Driving within the Highway Code and company policy and paying particular regard to vulnerable road users will help to ensure you:</a:t>
            </a:r>
          </a:p>
          <a:p>
            <a:pPr lvl="0"/>
            <a:r>
              <a:rPr lang="en-GB" sz="1200" kern="1200" dirty="0" smtClean="0">
                <a:solidFill>
                  <a:schemeClr val="tx1"/>
                </a:solidFill>
                <a:effectLst/>
                <a:latin typeface="+mn-lt"/>
                <a:ea typeface="+mn-ea"/>
                <a:cs typeface="+mn-cs"/>
              </a:rPr>
              <a:t>Are a safer driver and contribute to improving road safety for all road users</a:t>
            </a:r>
          </a:p>
          <a:p>
            <a:pPr lvl="0"/>
            <a:r>
              <a:rPr lang="en-GB" sz="1200" kern="1200" dirty="0" smtClean="0">
                <a:solidFill>
                  <a:schemeClr val="tx1"/>
                </a:solidFill>
                <a:effectLst/>
                <a:latin typeface="+mn-lt"/>
                <a:ea typeface="+mn-ea"/>
                <a:cs typeface="+mn-cs"/>
              </a:rPr>
              <a:t>O</a:t>
            </a:r>
            <a:r>
              <a:rPr lang="x-none" sz="1200" kern="1200" smtClean="0">
                <a:solidFill>
                  <a:schemeClr val="tx1"/>
                </a:solidFill>
                <a:effectLst/>
                <a:latin typeface="+mn-lt"/>
                <a:ea typeface="+mn-ea"/>
                <a:cs typeface="+mn-cs"/>
              </a:rPr>
              <a:t>perat</a:t>
            </a:r>
            <a:r>
              <a:rPr lang="en-GB" sz="1200" kern="1200" dirty="0" smtClean="0">
                <a:solidFill>
                  <a:schemeClr val="tx1"/>
                </a:solidFill>
                <a:effectLst/>
                <a:latin typeface="+mn-lt"/>
                <a:ea typeface="+mn-ea"/>
                <a:cs typeface="+mn-cs"/>
              </a:rPr>
              <a:t>e</a:t>
            </a:r>
            <a:r>
              <a:rPr lang="x-none" sz="1200" kern="1200" smtClean="0">
                <a:solidFill>
                  <a:schemeClr val="tx1"/>
                </a:solidFill>
                <a:effectLst/>
                <a:latin typeface="+mn-lt"/>
                <a:ea typeface="+mn-ea"/>
                <a:cs typeface="+mn-cs"/>
              </a:rPr>
              <a:t> within the framework of the law</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Reduce your chances of receiving penalty points / fines or even being banned from driving</a:t>
            </a:r>
          </a:p>
          <a:p>
            <a:pPr lvl="0"/>
            <a:r>
              <a:rPr lang="en-GB" sz="1200" kern="1200" dirty="0" smtClean="0">
                <a:solidFill>
                  <a:schemeClr val="tx1"/>
                </a:solidFill>
                <a:effectLst/>
                <a:latin typeface="+mn-lt"/>
                <a:ea typeface="+mn-ea"/>
                <a:cs typeface="+mn-cs"/>
              </a:rPr>
              <a:t>Are a more professional driver making you more employable</a:t>
            </a:r>
          </a:p>
          <a:p>
            <a:pPr lvl="0"/>
            <a:r>
              <a:rPr lang="en-GB" sz="1200" kern="1200" dirty="0" smtClean="0">
                <a:solidFill>
                  <a:schemeClr val="tx1"/>
                </a:solidFill>
                <a:effectLst/>
                <a:latin typeface="+mn-lt"/>
                <a:ea typeface="+mn-ea"/>
                <a:cs typeface="+mn-cs"/>
              </a:rPr>
              <a:t>Do not damage your reputation as well as the company’s</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 addition you will help the company to</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Reduce our insurance premiums due to you having fewer collisions</a:t>
            </a:r>
          </a:p>
          <a:p>
            <a:pPr lvl="0"/>
            <a:r>
              <a:rPr lang="en-GB" sz="1200" kern="1200" dirty="0" smtClean="0">
                <a:solidFill>
                  <a:schemeClr val="tx1"/>
                </a:solidFill>
                <a:effectLst/>
                <a:latin typeface="+mn-lt"/>
                <a:ea typeface="+mn-ea"/>
                <a:cs typeface="+mn-cs"/>
              </a:rPr>
              <a:t>Increase vehicle productivity and reduce the downtime of our vehicles that might have been involved in collisions</a:t>
            </a:r>
          </a:p>
          <a:p>
            <a:pPr lvl="0"/>
            <a:r>
              <a:rPr lang="en-GB" sz="1200" kern="1200" dirty="0" smtClean="0">
                <a:solidFill>
                  <a:schemeClr val="tx1"/>
                </a:solidFill>
                <a:effectLst/>
                <a:latin typeface="+mn-lt"/>
                <a:ea typeface="+mn-ea"/>
                <a:cs typeface="+mn-cs"/>
              </a:rPr>
              <a:t>Improve our reputation as a safe operator </a:t>
            </a:r>
          </a:p>
          <a:p>
            <a:pPr lvl="0"/>
            <a:r>
              <a:rPr lang="en-GB" sz="1200" kern="1200" dirty="0" smtClean="0">
                <a:solidFill>
                  <a:schemeClr val="tx1"/>
                </a:solidFill>
                <a:effectLst/>
                <a:latin typeface="+mn-lt"/>
                <a:ea typeface="+mn-ea"/>
                <a:cs typeface="+mn-cs"/>
              </a:rPr>
              <a:t>Win new work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12</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What are the reasons for ensuring the upkeep of general driving standards and the safety of all road users?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2.</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Why is it important to drive within the Highway Code and company policy?</a:t>
            </a:r>
          </a:p>
          <a:p>
            <a:r>
              <a:rPr lang="en-GB" sz="1200" kern="1200" dirty="0" smtClean="0">
                <a:solidFill>
                  <a:schemeClr val="tx1"/>
                </a:solidFill>
                <a:effectLst/>
                <a:latin typeface="+mn-lt"/>
                <a:ea typeface="+mn-ea"/>
                <a:cs typeface="+mn-cs"/>
              </a:rPr>
              <a:t>3. What is the maximum speed limit in a built-up area for a vehicle over 3.5 tonnes? </a:t>
            </a:r>
          </a:p>
          <a:p>
            <a:r>
              <a:rPr lang="en-GB" sz="1200" kern="1200" dirty="0" smtClean="0">
                <a:solidFill>
                  <a:schemeClr val="tx1"/>
                </a:solidFill>
                <a:effectLst/>
                <a:latin typeface="+mn-lt"/>
                <a:ea typeface="+mn-ea"/>
                <a:cs typeface="+mn-cs"/>
              </a:rPr>
              <a:t>4. When is it suitable to use a mobile phone (without a hands-free kit) in a vehicle?</a:t>
            </a:r>
          </a:p>
          <a:p>
            <a:r>
              <a:rPr lang="en-GB" sz="1200" kern="1200" dirty="0" smtClean="0">
                <a:solidFill>
                  <a:schemeClr val="tx1"/>
                </a:solidFill>
                <a:effectLst/>
                <a:latin typeface="+mn-lt"/>
                <a:ea typeface="+mn-ea"/>
                <a:cs typeface="+mn-cs"/>
              </a:rPr>
              <a:t>5. Is it ever appropriate to be sitting in a vehicle with the seatbelt not fastened? </a:t>
            </a:r>
          </a:p>
          <a:p>
            <a:r>
              <a:rPr lang="en-GB" sz="1200" kern="1200" dirty="0" smtClean="0">
                <a:solidFill>
                  <a:schemeClr val="tx1"/>
                </a:solidFill>
                <a:effectLst/>
                <a:latin typeface="+mn-lt"/>
                <a:ea typeface="+mn-ea"/>
                <a:cs typeface="+mn-cs"/>
              </a:rPr>
              <a:t>6. Give an example of a safe, systematic approach when manoeuvring a vehicle that maintains safety of yourself and other road users?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13</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very important that you know the basic speed limits of your vehicle and the maximum speed limits you can do on different roads. Remember that you do not need to be travelling at the maximum speed limit. Consider the traffic, road and weather conditions to avoid incidents from occurring </a:t>
            </a:r>
          </a:p>
          <a:p>
            <a:r>
              <a:rPr lang="en-GB" sz="1200" kern="1200" dirty="0" smtClean="0">
                <a:solidFill>
                  <a:schemeClr val="tx1"/>
                </a:solidFill>
                <a:effectLst/>
                <a:latin typeface="+mn-lt"/>
                <a:ea typeface="+mn-ea"/>
                <a:cs typeface="+mn-cs"/>
              </a:rPr>
              <a:t>It is illegal to handle a mobile phone whilst driving and if caught it will result in points on your licence and a fine.</a:t>
            </a:r>
          </a:p>
          <a:p>
            <a:r>
              <a:rPr lang="en-GB" sz="1200" kern="1200" dirty="0" smtClean="0">
                <a:solidFill>
                  <a:schemeClr val="tx1"/>
                </a:solidFill>
                <a:effectLst/>
                <a:latin typeface="+mn-lt"/>
                <a:ea typeface="+mn-ea"/>
                <a:cs typeface="+mn-cs"/>
              </a:rPr>
              <a:t>Wearing a seatbelt is a legal requirement. Always make sure that you are wearing yours as there is no valid reason for not wearing one. </a:t>
            </a:r>
          </a:p>
          <a:p>
            <a:r>
              <a:rPr lang="en-GB" sz="1200" kern="1200" dirty="0" smtClean="0">
                <a:solidFill>
                  <a:schemeClr val="tx1"/>
                </a:solidFill>
                <a:effectLst/>
                <a:latin typeface="+mn-lt"/>
                <a:ea typeface="+mn-ea"/>
                <a:cs typeface="+mn-cs"/>
              </a:rPr>
              <a:t>Finally always look out for vulnerable road users, remember sometimes unless you are looking out for them you will not see them! </a:t>
            </a:r>
          </a:p>
          <a:p>
            <a:r>
              <a:rPr lang="en-GB" sz="1200" kern="1200" dirty="0" smtClean="0">
                <a:solidFill>
                  <a:schemeClr val="tx1"/>
                </a:solidFill>
                <a:effectLst/>
                <a:latin typeface="+mn-lt"/>
                <a:ea typeface="+mn-ea"/>
                <a:cs typeface="+mn-cs"/>
              </a:rPr>
              <a:t>Thank you for your time – and now I would like your feedback.</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14</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drivers</a:t>
            </a:r>
            <a:r>
              <a:rPr lang="en-GB" baseline="0" dirty="0" smtClean="0"/>
              <a:t> if they have any questions. </a:t>
            </a:r>
            <a:r>
              <a:rPr lang="en-GB" sz="1200" kern="1200" dirty="0" smtClean="0">
                <a:solidFill>
                  <a:schemeClr val="tx1"/>
                </a:solidFill>
                <a:effectLst/>
                <a:latin typeface="+mn-lt"/>
                <a:ea typeface="+mn-ea"/>
                <a:cs typeface="+mn-cs"/>
              </a:rPr>
              <a:t>If you have difficulty with any questions, seek further advice from your manager.</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Encourage discussion at the end of the presentation so drivers can interact with one another.</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Follow up any points that are raised at the presentation, eg by holding a further, perhaps more specific session on issues in relation to working at height and the prevention</a:t>
            </a:r>
            <a:r>
              <a:rPr lang="en-GB" sz="1200" kern="1200" baseline="0" dirty="0" smtClean="0">
                <a:solidFill>
                  <a:schemeClr val="tx1"/>
                </a:solidFill>
                <a:effectLst/>
                <a:latin typeface="+mn-lt"/>
                <a:ea typeface="+mn-ea"/>
                <a:cs typeface="+mn-cs"/>
              </a:rPr>
              <a:t> of fall from vehicles</a:t>
            </a:r>
            <a:r>
              <a:rPr lang="en-GB" sz="1200" kern="1200" dirty="0" smtClean="0">
                <a:solidFill>
                  <a:schemeClr val="tx1"/>
                </a:solidFill>
                <a:effectLst/>
                <a:latin typeface="+mn-lt"/>
                <a:ea typeface="+mn-ea"/>
                <a:cs typeface="+mn-cs"/>
              </a:rPr>
              <a:t> which may have been raised in the 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Issue out a toolbox talk register and remind drivers to complete this, as their attendance record will be important.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 them for their time and ask for feedback.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15</a:t>
            </a:fld>
            <a:endParaRPr lang="en-GB" dirty="0"/>
          </a:p>
        </p:txBody>
      </p:sp>
    </p:spTree>
    <p:extLst>
      <p:ext uri="{BB962C8B-B14F-4D97-AF65-F5344CB8AC3E}">
        <p14:creationId xmlns:p14="http://schemas.microsoft.com/office/powerpoint/2010/main" val="33084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Explain</a:t>
            </a:r>
            <a:r>
              <a:rPr lang="en-GB" sz="1200" kern="1200" baseline="0" dirty="0" smtClean="0">
                <a:solidFill>
                  <a:schemeClr val="tx1"/>
                </a:solidFill>
                <a:effectLst/>
                <a:latin typeface="+mn-lt"/>
                <a:ea typeface="+mn-ea"/>
                <a:cs typeface="+mn-cs"/>
              </a:rPr>
              <a:t> what FORS is: </a:t>
            </a:r>
            <a:r>
              <a:rPr lang="en-GB" sz="2200" i="1" dirty="0" smtClean="0">
                <a:solidFill>
                  <a:srgbClr val="00B0F0"/>
                </a:solidFill>
                <a:latin typeface="AECOM Sans" pitchFamily="34" charset="0"/>
                <a:ea typeface="AECOM Sans" pitchFamily="34" charset="0"/>
                <a:cs typeface="AECOM Sans" pitchFamily="34" charset="0"/>
              </a:rPr>
              <a:t>‘FORS aims to raise the level of quality within fleet operations, and demonstrate which operators are achieving the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Explain the importance of </a:t>
            </a:r>
            <a:r>
              <a:rPr lang="en-GB" sz="1200" kern="1200" dirty="0" smtClean="0">
                <a:solidFill>
                  <a:schemeClr val="tx1"/>
                </a:solidFill>
                <a:latin typeface="+mn-lt"/>
                <a:ea typeface="+mn-ea"/>
                <a:cs typeface="+mn-cs"/>
              </a:rPr>
              <a:t>FORS to the company and to</a:t>
            </a:r>
            <a:r>
              <a:rPr lang="en-GB" sz="1200" kern="1200" baseline="0" dirty="0" smtClean="0">
                <a:solidFill>
                  <a:schemeClr val="tx1"/>
                </a:solidFill>
                <a:latin typeface="+mn-lt"/>
                <a:ea typeface="+mn-ea"/>
                <a:cs typeface="+mn-cs"/>
              </a:rPr>
              <a:t> the </a:t>
            </a:r>
            <a:r>
              <a:rPr lang="en-GB" sz="1200" kern="1200" dirty="0" smtClean="0">
                <a:solidFill>
                  <a:schemeClr val="tx1"/>
                </a:solidFill>
                <a:latin typeface="+mn-lt"/>
                <a:ea typeface="+mn-ea"/>
                <a:cs typeface="+mn-cs"/>
              </a:rPr>
              <a:t>drivers</a:t>
            </a:r>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all the images or examples used in the talk may be relevant to how you work.  Where this is the case, use examples from your own workforce. </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a:t>
            </a:fld>
            <a:endParaRPr lang="en-GB" dirty="0"/>
          </a:p>
        </p:txBody>
      </p:sp>
    </p:spTree>
    <p:extLst>
      <p:ext uri="{BB962C8B-B14F-4D97-AF65-F5344CB8AC3E}">
        <p14:creationId xmlns:p14="http://schemas.microsoft.com/office/powerpoint/2010/main" val="8089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2</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to maintain your driving standards:</a:t>
            </a:r>
          </a:p>
          <a:p>
            <a:endParaRPr lang="en-GB" baseline="0" dirty="0" smtClean="0"/>
          </a:p>
          <a:p>
            <a:r>
              <a:rPr lang="en-GB" baseline="0" dirty="0" smtClean="0"/>
              <a:t>•	Always obey the speed limit - remember they are NOT ‘targets’ but absolute limits (as stated in Rule 124 – Highway Code - Speed limits)</a:t>
            </a:r>
          </a:p>
          <a:p>
            <a:r>
              <a:rPr lang="en-GB" baseline="0" dirty="0" smtClean="0"/>
              <a:t>•	Never use a handheld mobile phone or other in vehicle technology whilst driving – even when in stationary traffic. If you need to make or take a call, pull over into a safe place and switch the engine off</a:t>
            </a:r>
          </a:p>
          <a:p>
            <a:r>
              <a:rPr lang="en-GB" baseline="0" dirty="0" smtClean="0"/>
              <a:t>•	Drive safely – anticipate and adjust to road and traffic conditions</a:t>
            </a:r>
          </a:p>
          <a:p>
            <a:r>
              <a:rPr lang="en-GB" baseline="0" dirty="0" smtClean="0"/>
              <a:t>•	Drive smoothly, avoiding sudden harsh braking and rapid acceleration to avoid destabilising any load</a:t>
            </a:r>
          </a:p>
          <a:p>
            <a:r>
              <a:rPr lang="en-GB" baseline="0" dirty="0" smtClean="0"/>
              <a:t>•	Do not eat, drink, smoke, listen to loud music or argue with passengers whilst driving (as stated in Rule 148 of the Highway Code – Safe driving and riding needs concentration)</a:t>
            </a:r>
          </a:p>
          <a:p>
            <a:r>
              <a:rPr lang="en-GB" baseline="0" dirty="0" smtClean="0"/>
              <a:t>•	Always wear a seat belt whenever in the vehicle</a:t>
            </a:r>
          </a:p>
          <a:p>
            <a:r>
              <a:rPr lang="en-GB" baseline="0" dirty="0" smtClean="0"/>
              <a:t>•	Make sure that you concentrate on the road as driving ‘in a fog’ or ‘on autopilot’ increases the risk of collisions</a:t>
            </a:r>
          </a:p>
          <a:p>
            <a:r>
              <a:rPr lang="en-GB" baseline="0" dirty="0" smtClean="0"/>
              <a:t>•	Allow for the effect that your load may have on the vehicles handling characteristics and make sure its maximum authorised mass is not exceeded</a:t>
            </a:r>
          </a:p>
          <a:p>
            <a:r>
              <a:rPr lang="en-GB" baseline="0" dirty="0" smtClean="0"/>
              <a:t>•	Assess whether your ability to drive safely and legally is affected or likely to be affected by:</a:t>
            </a:r>
          </a:p>
          <a:p>
            <a:pPr lvl="1"/>
            <a:r>
              <a:rPr lang="en-GB" baseline="0" dirty="0" smtClean="0"/>
              <a:t>	Medicines</a:t>
            </a:r>
          </a:p>
          <a:p>
            <a:pPr lvl="1"/>
            <a:r>
              <a:rPr lang="en-GB" baseline="0" dirty="0" smtClean="0"/>
              <a:t>	Illegal or controlled substances</a:t>
            </a:r>
          </a:p>
          <a:p>
            <a:pPr lvl="1"/>
            <a:r>
              <a:rPr lang="en-GB" baseline="0" dirty="0" smtClean="0"/>
              <a:t>	Alcohol</a:t>
            </a:r>
          </a:p>
          <a:p>
            <a:pPr lvl="1"/>
            <a:r>
              <a:rPr lang="en-GB" baseline="0" dirty="0" smtClean="0"/>
              <a:t>	Tiredness</a:t>
            </a:r>
          </a:p>
          <a:p>
            <a:pPr lvl="1"/>
            <a:r>
              <a:rPr lang="en-GB" baseline="0" dirty="0" smtClean="0"/>
              <a:t>	A short or long-term physical condition</a:t>
            </a:r>
          </a:p>
          <a:p>
            <a:pPr lvl="1"/>
            <a:r>
              <a:rPr lang="en-GB" baseline="0" dirty="0" smtClean="0"/>
              <a:t>	Your emotional state</a:t>
            </a:r>
          </a:p>
          <a:p>
            <a:r>
              <a:rPr lang="en-GB" baseline="0" dirty="0" smtClean="0"/>
              <a:t>•	Assess whether drivers hours regulations permit you to drive and take sufficient breaks</a:t>
            </a:r>
          </a:p>
          <a:p>
            <a:r>
              <a:rPr lang="en-GB" baseline="0" dirty="0" smtClean="0"/>
              <a:t>•	Continue to make effective observations, including checks of blind spots, while manoeuvring</a:t>
            </a:r>
          </a:p>
          <a:p>
            <a:endParaRPr lang="en-GB" baseline="0" dirty="0" smtClean="0"/>
          </a:p>
          <a:p>
            <a:endParaRPr lang="en-GB" baseline="0" dirty="0" smtClean="0"/>
          </a:p>
          <a:p>
            <a:r>
              <a:rPr lang="en-GB" baseline="0" dirty="0" smtClean="0"/>
              <a:t>Drivers should ensure the upkeep of general driving standards and the safety of all road users. This can mean: </a:t>
            </a:r>
          </a:p>
          <a:p>
            <a:r>
              <a:rPr lang="en-GB" baseline="0" dirty="0" smtClean="0"/>
              <a:t>•	Drivers stay safe on the roads</a:t>
            </a:r>
          </a:p>
          <a:p>
            <a:r>
              <a:rPr lang="en-GB" baseline="0" dirty="0" smtClean="0"/>
              <a:t>•	Speed limits are upheld </a:t>
            </a:r>
          </a:p>
          <a:p>
            <a:r>
              <a:rPr lang="en-GB" baseline="0" dirty="0" smtClean="0"/>
              <a:t>•	The safety of vulnerable road users is improved</a:t>
            </a:r>
          </a:p>
          <a:p>
            <a:r>
              <a:rPr lang="en-GB" baseline="0" dirty="0" smtClean="0"/>
              <a:t>•	The correct actions are taken following breakdowns and collisions</a:t>
            </a:r>
          </a:p>
          <a:p>
            <a:r>
              <a:rPr lang="en-GB" baseline="0" dirty="0" smtClean="0"/>
              <a:t>•	Safety equipment (where applicable) is used correctly</a:t>
            </a:r>
          </a:p>
          <a:p>
            <a:r>
              <a:rPr lang="en-GB" baseline="0" dirty="0" smtClean="0"/>
              <a:t>•	Avoiding the use of mobile phones and other in-vehicle technology unless safe to do so</a:t>
            </a:r>
          </a:p>
          <a:p>
            <a:r>
              <a:rPr lang="en-GB" baseline="0" dirty="0" smtClean="0"/>
              <a:t>•	Drivers don’t drive when tired or under the influence of drink and drugs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3</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Test </a:t>
            </a:r>
            <a:r>
              <a:rPr lang="x-none" sz="1200" kern="1200" smtClean="0">
                <a:solidFill>
                  <a:schemeClr val="tx1"/>
                </a:solidFill>
                <a:effectLst/>
                <a:latin typeface="+mn-lt"/>
                <a:ea typeface="+mn-ea"/>
                <a:cs typeface="+mn-cs"/>
              </a:rPr>
              <a:t>your drivers on their knowledge of the speed limit. Try varying the vehicle type and whether a trailer is being towed or not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4</a:t>
            </a:fld>
            <a:endParaRPr lang="en-GB" dirty="0"/>
          </a:p>
        </p:txBody>
      </p:sp>
    </p:spTree>
    <p:extLst>
      <p:ext uri="{BB962C8B-B14F-4D97-AF65-F5344CB8AC3E}">
        <p14:creationId xmlns:p14="http://schemas.microsoft.com/office/powerpoint/2010/main" val="250403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5</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latin typeface="Arial" panose="020B0604020202020204" pitchFamily="34" charset="0"/>
                <a:ea typeface="AECOM Sans" panose="020B0504020202020204" pitchFamily="34" charset="0"/>
                <a:cs typeface="Arial" panose="020B0604020202020204" pitchFamily="34" charset="0"/>
              </a:rPr>
              <a:t>  It is illegal to use your mobile while driving. If caught you will get 3 penalty points on your licence and a fine of £100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0" dirty="0" smtClean="0"/>
              <a:t>  </a:t>
            </a:r>
            <a:r>
              <a:rPr lang="en-GB" sz="1200" dirty="0" smtClean="0">
                <a:latin typeface="Arial" panose="020B0604020202020204" pitchFamily="34" charset="0"/>
                <a:ea typeface="AECOM Sans" panose="020B0504020202020204" pitchFamily="34" charset="0"/>
                <a:cs typeface="Arial" panose="020B0604020202020204" pitchFamily="34" charset="0"/>
              </a:rPr>
              <a:t>If go to court you could be disqualified from driving and get a maximum fine of £1,000. Drivers of buses or goods vehicles could get a maximum fine of £2,500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0"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6</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It is against the law to smoke in company vehicles. </a:t>
            </a:r>
            <a:r>
              <a:rPr lang="en-GB" dirty="0" smtClean="0"/>
              <a:t>The law doesn’t apply to e-cigarettes, employers can decide if they can be used on their premises.</a:t>
            </a:r>
            <a:r>
              <a:rPr lang="en-GB" baseline="0" dirty="0" smtClean="0"/>
              <a:t> </a:t>
            </a:r>
          </a:p>
          <a:p>
            <a:endParaRPr lang="en-GB" baseline="0" dirty="0" smtClean="0"/>
          </a:p>
          <a:p>
            <a:r>
              <a:rPr lang="en-GB" dirty="0" smtClean="0"/>
              <a:t>A driver can smoke in a company car that </a:t>
            </a:r>
            <a:r>
              <a:rPr lang="en-GB" b="1" dirty="0" smtClean="0"/>
              <a:t>only</a:t>
            </a:r>
            <a:r>
              <a:rPr lang="en-GB" dirty="0" smtClean="0"/>
              <a:t> </a:t>
            </a:r>
            <a:r>
              <a:rPr lang="en-GB" b="1" dirty="0" smtClean="0"/>
              <a:t>they use </a:t>
            </a:r>
            <a:r>
              <a:rPr lang="en-GB" u="sng" dirty="0" smtClean="0"/>
              <a:t>if</a:t>
            </a:r>
            <a:r>
              <a:rPr lang="en-GB" u="none" dirty="0" smtClean="0"/>
              <a:t> </a:t>
            </a:r>
            <a:r>
              <a:rPr lang="en-GB" dirty="0" smtClean="0"/>
              <a:t>their employer agrees.</a:t>
            </a:r>
          </a:p>
          <a:p>
            <a:endParaRPr lang="en-GB" dirty="0" smtClean="0"/>
          </a:p>
          <a:p>
            <a:r>
              <a:rPr lang="en-GB" baseline="0" dirty="0" smtClean="0"/>
              <a:t>Although it is not illegal to eat whilst driving </a:t>
            </a:r>
            <a:r>
              <a:rPr lang="en-GB" dirty="0" smtClean="0"/>
              <a:t>police could prosecute you for careless driving if they consider you are not in proper control of the vehicle.</a:t>
            </a:r>
          </a:p>
          <a:p>
            <a:endParaRPr lang="en-GB" dirty="0" smtClean="0"/>
          </a:p>
          <a:p>
            <a:r>
              <a:rPr lang="en-GB" dirty="0" smtClean="0"/>
              <a:t>Rule 148 of the Highway Code ‘</a:t>
            </a:r>
            <a:r>
              <a:rPr lang="en-US" sz="1200" b="1" i="0" kern="1200" dirty="0" smtClean="0">
                <a:solidFill>
                  <a:schemeClr val="tx1"/>
                </a:solidFill>
                <a:latin typeface="+mn-lt"/>
                <a:ea typeface="+mn-ea"/>
                <a:cs typeface="+mn-cs"/>
              </a:rPr>
              <a:t>Safe driving and riding needs concentration’</a:t>
            </a:r>
            <a:r>
              <a:rPr lang="en-US" sz="1200" b="1"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states:</a:t>
            </a:r>
          </a:p>
          <a:p>
            <a:r>
              <a:rPr lang="en-US" sz="1200" b="0" i="0" kern="1200" dirty="0" smtClean="0">
                <a:solidFill>
                  <a:schemeClr val="tx1"/>
                </a:solidFill>
                <a:latin typeface="+mn-lt"/>
                <a:ea typeface="+mn-ea"/>
                <a:cs typeface="+mn-cs"/>
              </a:rPr>
              <a:t>Avoid distractions when driving or riding such as:</a:t>
            </a:r>
          </a:p>
          <a:p>
            <a:pPr>
              <a:buFont typeface="Arial" pitchFamily="34" charset="0"/>
              <a:buChar char="•"/>
            </a:pPr>
            <a:r>
              <a:rPr lang="en-US" sz="1200" b="0" i="0" kern="1200" dirty="0" smtClean="0">
                <a:solidFill>
                  <a:schemeClr val="tx1"/>
                </a:solidFill>
                <a:latin typeface="+mn-lt"/>
                <a:ea typeface="+mn-ea"/>
                <a:cs typeface="+mn-cs"/>
              </a:rPr>
              <a:t>  loud music (this may mask other sounds)</a:t>
            </a:r>
          </a:p>
          <a:p>
            <a:pPr>
              <a:buFont typeface="Arial" pitchFamily="34" charset="0"/>
              <a:buChar cha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trying to read maps</a:t>
            </a:r>
          </a:p>
          <a:p>
            <a:pPr>
              <a:buFont typeface="Arial" pitchFamily="34" charset="0"/>
              <a:buChar cha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starting or adjusting any music or radio</a:t>
            </a:r>
          </a:p>
          <a:p>
            <a:pPr>
              <a:buFont typeface="Arial" pitchFamily="34" charset="0"/>
              <a:buChar cha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arguing with your passengers or other road users</a:t>
            </a:r>
          </a:p>
          <a:p>
            <a:pPr>
              <a:buFont typeface="Arial" pitchFamily="34" charset="0"/>
              <a:buChar cha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eating and drinking</a:t>
            </a:r>
          </a:p>
          <a:p>
            <a:pPr>
              <a:buFont typeface="Arial" pitchFamily="34" charset="0"/>
              <a:buChar cha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smoking</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7</a:t>
            </a:fld>
            <a:endParaRPr lang="en-GB" dirty="0"/>
          </a:p>
        </p:txBody>
      </p:sp>
    </p:spTree>
    <p:extLst>
      <p:ext uri="{BB962C8B-B14F-4D97-AF65-F5344CB8AC3E}">
        <p14:creationId xmlns:p14="http://schemas.microsoft.com/office/powerpoint/2010/main" val="23502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how important it is to take extra care to avoid collisions with VRU because a pedestrian, cyclist, motorcyclist or horse rider will always come off worse.  </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Pedestrians:</a:t>
            </a:r>
            <a:r>
              <a:rPr lang="en-GB" baseline="0" dirty="0" smtClean="0"/>
              <a:t> Drivers should be ready for the unexpected. They should not park on pavements, and always stop at zebra crossings if someone is waiting to cross. More than 60 child pedestrians are killed or seriously injured every week and nearly half of all pedestrians killed are aged over 60. Give them time and room to cross, the vehicle`s speed can make the difference between life and death.</a:t>
            </a:r>
            <a:endParaRPr lang="en-GB" dirty="0" smtClean="0"/>
          </a:p>
          <a:p>
            <a:endParaRPr lang="en-GB" baseline="0" dirty="0" smtClean="0"/>
          </a:p>
          <a:p>
            <a:r>
              <a:rPr lang="en-GB" b="1" baseline="0" dirty="0" smtClean="0"/>
              <a:t>Motorcyclists:</a:t>
            </a:r>
            <a:r>
              <a:rPr lang="en-GB" baseline="0" dirty="0" smtClean="0"/>
              <a:t> can be difficult to see, especially at junctions and they are often moving quicker than expected. Drivers need to give them time and room and be especially careful when turning left and at roundabouts / junctions. </a:t>
            </a:r>
          </a:p>
          <a:p>
            <a:endParaRPr lang="en-GB" baseline="0" dirty="0" smtClean="0"/>
          </a:p>
          <a:p>
            <a:r>
              <a:rPr lang="en-GB" b="1" baseline="0" dirty="0" smtClean="0"/>
              <a:t>Horse riders:</a:t>
            </a:r>
            <a:r>
              <a:rPr lang="en-GB" baseline="0" dirty="0" smtClean="0"/>
              <a:t> Drivers must drive very slowly when overtaking them, keep the engine noise as low as possible and avoid sounding the horn. </a:t>
            </a:r>
          </a:p>
        </p:txBody>
      </p:sp>
      <p:sp>
        <p:nvSpPr>
          <p:cNvPr id="4" name="Slide Number Placeholder 3"/>
          <p:cNvSpPr>
            <a:spLocks noGrp="1"/>
          </p:cNvSpPr>
          <p:nvPr>
            <p:ph type="sldNum" sz="quarter" idx="10"/>
          </p:nvPr>
        </p:nvSpPr>
        <p:spPr/>
        <p:txBody>
          <a:bodyPr/>
          <a:lstStyle/>
          <a:p>
            <a:fld id="{3564BB45-1B73-0D44-A4A3-BA780C259DC7}" type="slidenum">
              <a:rPr lang="en-GB" smtClean="0"/>
              <a:pPr/>
              <a:t>8</a:t>
            </a:fld>
            <a:endParaRPr lang="en-GB" dirty="0"/>
          </a:p>
        </p:txBody>
      </p:sp>
    </p:spTree>
    <p:extLst>
      <p:ext uri="{BB962C8B-B14F-4D97-AF65-F5344CB8AC3E}">
        <p14:creationId xmlns:p14="http://schemas.microsoft.com/office/powerpoint/2010/main" val="4245667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dirty="0" smtClean="0"/>
              <a:t>Click to edit Master title style</a:t>
            </a:r>
            <a:endParaRPr lang="en-US" dirty="0"/>
          </a:p>
        </p:txBody>
      </p:sp>
      <p:sp>
        <p:nvSpPr>
          <p:cNvPr id="3" name="Content Placeholder 2"/>
          <p:cNvSpPr>
            <a:spLocks noGrp="1"/>
          </p:cNvSpPr>
          <p:nvPr>
            <p:ph idx="1" hasCustomPrompt="1"/>
          </p:nvPr>
        </p:nvSpPr>
        <p:spPr/>
        <p:txBody>
          <a:bodyPr/>
          <a:lstStyle>
            <a:lvl1pPr algn="l">
              <a:defRPr sz="3200" baseline="0"/>
            </a:lvl1pPr>
          </a:lstStyle>
          <a:p>
            <a:pPr lvl="0"/>
            <a:r>
              <a:rPr lang="en-GB" noProof="0" smtClean="0"/>
              <a:t>Section title</a:t>
            </a:r>
          </a:p>
        </p:txBody>
      </p:sp>
      <p:sp>
        <p:nvSpPr>
          <p:cNvPr id="4" name="Rectangle 5"/>
          <p:cNvSpPr>
            <a:spLocks noGrp="1" noChangeArrowheads="1"/>
          </p:cNvSpPr>
          <p:nvPr>
            <p:ph type="ftr" sz="quarter" idx="10"/>
          </p:nvPr>
        </p:nvSpPr>
        <p:spPr>
          <a:xfrm>
            <a:off x="277104" y="6324600"/>
            <a:ext cx="5638800" cy="304800"/>
          </a:xfrm>
          <a:prstGeom prst="rect">
            <a:avLst/>
          </a:prstGeom>
          <a:ln/>
        </p:spPr>
        <p:txBody>
          <a:bodyPr/>
          <a:lstStyle>
            <a:lvl1pPr>
              <a:defRPr/>
            </a:lvl1pPr>
          </a:lstStyle>
          <a:p>
            <a:pPr>
              <a:defRPr/>
            </a:pPr>
            <a:r>
              <a:rPr lang="en-GB" smtClean="0"/>
              <a:t>Module 1: Plan and prepare (Draft 2)</a:t>
            </a:r>
            <a:endParaRPr lang="en-GB" dirty="0"/>
          </a:p>
        </p:txBody>
      </p:sp>
      <p:sp>
        <p:nvSpPr>
          <p:cNvPr id="5" name="Rectangle 6"/>
          <p:cNvSpPr>
            <a:spLocks noGrp="1" noChangeArrowheads="1"/>
          </p:cNvSpPr>
          <p:nvPr>
            <p:ph type="sldNum" sz="quarter" idx="11"/>
          </p:nvPr>
        </p:nvSpPr>
        <p:spPr>
          <a:xfrm>
            <a:off x="8153400" y="6324600"/>
            <a:ext cx="609600" cy="304800"/>
          </a:xfrm>
          <a:prstGeom prst="rect">
            <a:avLst/>
          </a:prstGeom>
          <a:ln/>
        </p:spPr>
        <p:txBody>
          <a:bodyPr/>
          <a:lstStyle>
            <a:lvl1pPr>
              <a:defRPr/>
            </a:lvl1pPr>
          </a:lstStyle>
          <a:p>
            <a:pPr>
              <a:defRPr/>
            </a:pPr>
            <a:fld id="{BCDD38F7-E002-C64D-8F41-4A6DD6B50242}" type="slidenum">
              <a:rPr lang="en-GB"/>
              <a:pPr>
                <a:defRPr/>
              </a:pPr>
              <a:t>‹#›</a:t>
            </a:fld>
            <a:endParaRPr lang="en-GB" dirty="0"/>
          </a:p>
        </p:txBody>
      </p:sp>
      <p:pic>
        <p:nvPicPr>
          <p:cNvPr id="6" name="Picture 2" descr="THANKYOU-20AUG-1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33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Tree>
    <p:extLst>
      <p:ext uri="{BB962C8B-B14F-4D97-AF65-F5344CB8AC3E}">
        <p14:creationId xmlns:p14="http://schemas.microsoft.com/office/powerpoint/2010/main" val="1026149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88885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2" descr="THANKYOU-20AUG-1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785910" y="2233760"/>
            <a:ext cx="2248156" cy="499963"/>
          </a:xfrm>
          <a:prstGeom prst="rect">
            <a:avLst/>
          </a:prstGeom>
        </p:spPr>
        <p:txBody>
          <a:bodyPr vert="horz"/>
          <a:lstStyle>
            <a:lvl1pPr marL="0" indent="0">
              <a:buNone/>
              <a:defRPr sz="2000">
                <a:solidFill>
                  <a:srgbClr val="4C4C4C"/>
                </a:solidFill>
                <a:latin typeface="Gill Sans"/>
                <a:cs typeface="Gill Sans"/>
              </a:defRPr>
            </a:lvl1pPr>
            <a:lvl2pPr>
              <a:defRPr sz="2000">
                <a:solidFill>
                  <a:srgbClr val="4C4C4C"/>
                </a:solidFill>
                <a:latin typeface="Gill Sans"/>
                <a:cs typeface="Gill Sans"/>
              </a:defRPr>
            </a:lvl2pPr>
            <a:lvl3pPr>
              <a:defRPr sz="2000">
                <a:solidFill>
                  <a:srgbClr val="4C4C4C"/>
                </a:solidFill>
                <a:latin typeface="Gill Sans"/>
                <a:cs typeface="Gill Sans"/>
              </a:defRPr>
            </a:lvl3pPr>
            <a:lvl4pPr>
              <a:defRPr sz="2000">
                <a:solidFill>
                  <a:srgbClr val="4C4C4C"/>
                </a:solidFill>
                <a:latin typeface="Gill Sans"/>
                <a:cs typeface="Gill Sans"/>
              </a:defRPr>
            </a:lvl4pPr>
            <a:lvl5pPr>
              <a:defRPr sz="2000">
                <a:solidFill>
                  <a:srgbClr val="4C4C4C"/>
                </a:solidFill>
                <a:latin typeface="Gill Sans"/>
                <a:cs typeface="Gill Sans"/>
              </a:defRPr>
            </a:lvl5pPr>
          </a:lstStyle>
          <a:p>
            <a:pPr lvl="0"/>
            <a:r>
              <a:rPr lang="en-GB" dirty="0" smtClean="0"/>
              <a:t>Click to edit Master text styles</a:t>
            </a:r>
          </a:p>
        </p:txBody>
      </p:sp>
      <p:sp>
        <p:nvSpPr>
          <p:cNvPr id="10" name="Title 9"/>
          <p:cNvSpPr>
            <a:spLocks noGrp="1"/>
          </p:cNvSpPr>
          <p:nvPr>
            <p:ph type="title"/>
          </p:nvPr>
        </p:nvSpPr>
        <p:spPr>
          <a:xfrm>
            <a:off x="808024" y="1134286"/>
            <a:ext cx="4245550" cy="1143000"/>
          </a:xfrm>
          <a:prstGeom prst="rect">
            <a:avLst/>
          </a:prstGeom>
        </p:spPr>
        <p:txBody>
          <a:bodyPr vert="horz"/>
          <a:lstStyle>
            <a:lvl1pPr algn="l">
              <a:defRPr sz="3800">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66584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dirty="0" smtClean="0"/>
              <a:t>Click to edit Master title style</a:t>
            </a:r>
            <a:endParaRPr lang="en-GB" noProof="0" dirty="0"/>
          </a:p>
        </p:txBody>
      </p:sp>
      <p:sp>
        <p:nvSpPr>
          <p:cNvPr id="1027" name="Rectangle 3"/>
          <p:cNvSpPr>
            <a:spLocks noGrp="1" noChangeArrowheads="1"/>
          </p:cNvSpPr>
          <p:nvPr>
            <p:ph type="body" idx="1"/>
          </p:nvPr>
        </p:nvSpPr>
        <p:spPr bwMode="auto">
          <a:xfrm>
            <a:off x="705790" y="12954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a:t>
            </a:r>
            <a:r>
              <a:rPr lang="en-GB" noProof="0" dirty="0" smtClean="0"/>
              <a:t>level</a:t>
            </a:r>
            <a:endParaRPr lang="en-GB" noProof="0" dirty="0"/>
          </a:p>
        </p:txBody>
      </p:sp>
      <p:cxnSp>
        <p:nvCxnSpPr>
          <p:cNvPr id="9" name="Straight Connector 8"/>
          <p:cNvCxnSpPr/>
          <p:nvPr userDrawn="1"/>
        </p:nvCxnSpPr>
        <p:spPr>
          <a:xfrm>
            <a:off x="420981" y="1017799"/>
            <a:ext cx="8723019" cy="0"/>
          </a:xfrm>
          <a:prstGeom prst="line">
            <a:avLst/>
          </a:prstGeom>
          <a:ln w="12700" cmpd="sng">
            <a:prstDash val="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bwMode="auto">
          <a:xfrm>
            <a:off x="0" y="6463614"/>
            <a:ext cx="9144000" cy="394385"/>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TextBox 10"/>
          <p:cNvSpPr txBox="1"/>
          <p:nvPr userDrawn="1"/>
        </p:nvSpPr>
        <p:spPr>
          <a:xfrm>
            <a:off x="7179292" y="6475972"/>
            <a:ext cx="1964724"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www.fors-online.org.uk</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579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hf hdr="0" dt="0"/>
  <p:txStyles>
    <p:titleStyle>
      <a:lvl1pPr algn="l" rtl="0" eaLnBrk="1" fontAlgn="base" hangingPunct="1">
        <a:spcBef>
          <a:spcPts val="1000"/>
        </a:spcBef>
        <a:spcAft>
          <a:spcPct val="0"/>
        </a:spcAft>
        <a:defRPr sz="3200" b="1" i="0">
          <a:solidFill>
            <a:schemeClr val="tx1"/>
          </a:solidFill>
          <a:latin typeface="Arial"/>
          <a:ea typeface="+mj-ea"/>
          <a:cs typeface="Arial"/>
        </a:defRPr>
      </a:lvl1pPr>
      <a:lvl2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2pPr>
      <a:lvl3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3pPr>
      <a:lvl4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4pPr>
      <a:lvl5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5pPr>
      <a:lvl6pPr marL="457200" algn="l" rtl="0" eaLnBrk="1" fontAlgn="base" hangingPunct="1">
        <a:spcBef>
          <a:spcPts val="1000"/>
        </a:spcBef>
        <a:spcAft>
          <a:spcPct val="0"/>
        </a:spcAft>
        <a:defRPr sz="3200" b="1">
          <a:solidFill>
            <a:schemeClr val="bg1"/>
          </a:solidFill>
          <a:latin typeface="Arial Black" charset="0"/>
          <a:ea typeface="ＭＳ Ｐゴシック" charset="0"/>
        </a:defRPr>
      </a:lvl6pPr>
      <a:lvl7pPr marL="914400" algn="l" rtl="0" eaLnBrk="1" fontAlgn="base" hangingPunct="1">
        <a:spcBef>
          <a:spcPts val="1000"/>
        </a:spcBef>
        <a:spcAft>
          <a:spcPct val="0"/>
        </a:spcAft>
        <a:defRPr sz="3200" b="1">
          <a:solidFill>
            <a:schemeClr val="bg1"/>
          </a:solidFill>
          <a:latin typeface="Arial Black" charset="0"/>
          <a:ea typeface="ＭＳ Ｐゴシック" charset="0"/>
        </a:defRPr>
      </a:lvl7pPr>
      <a:lvl8pPr marL="1371600" algn="l" rtl="0" eaLnBrk="1" fontAlgn="base" hangingPunct="1">
        <a:spcBef>
          <a:spcPts val="1000"/>
        </a:spcBef>
        <a:spcAft>
          <a:spcPct val="0"/>
        </a:spcAft>
        <a:defRPr sz="3200" b="1">
          <a:solidFill>
            <a:schemeClr val="bg1"/>
          </a:solidFill>
          <a:latin typeface="Arial Black" charset="0"/>
          <a:ea typeface="ＭＳ Ｐゴシック" charset="0"/>
        </a:defRPr>
      </a:lvl8pPr>
      <a:lvl9pPr marL="1828800" algn="l" rtl="0" eaLnBrk="1" fontAlgn="base" hangingPunct="1">
        <a:spcBef>
          <a:spcPts val="1000"/>
        </a:spcBef>
        <a:spcAft>
          <a:spcPct val="0"/>
        </a:spcAft>
        <a:defRPr sz="3200" b="1">
          <a:solidFill>
            <a:schemeClr val="bg1"/>
          </a:solidFill>
          <a:latin typeface="Arial Black" charset="0"/>
          <a:ea typeface="ＭＳ Ｐゴシック" charset="0"/>
        </a:defRPr>
      </a:lvl9pPr>
    </p:titleStyle>
    <p:bodyStyle>
      <a:lvl1pPr marL="0" indent="0" algn="l" rtl="0" eaLnBrk="1" fontAlgn="base" hangingPunct="1">
        <a:spcBef>
          <a:spcPts val="1600"/>
        </a:spcBef>
        <a:spcAft>
          <a:spcPct val="0"/>
        </a:spcAft>
        <a:defRPr sz="240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941696"/>
            <a:ext cx="8153400" cy="2647665"/>
          </a:xfrm>
        </p:spPr>
        <p:txBody>
          <a:bodyPr/>
          <a:lstStyle/>
          <a:p>
            <a:pPr>
              <a:spcAft>
                <a:spcPts val="1200"/>
              </a:spcAft>
            </a:pP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D2 </a:t>
            </a:r>
            <a:b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Driving Standards</a:t>
            </a:r>
            <a:endParaRPr lang="en-GB" sz="4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423338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018" y="1246912"/>
            <a:ext cx="4096620" cy="3994362"/>
          </a:xfrm>
        </p:spPr>
        <p:txBody>
          <a:bodyPr/>
          <a:lstStyle/>
          <a:p>
            <a:r>
              <a:rPr lang="en-GB" sz="2000" b="1" dirty="0">
                <a:latin typeface="Arial" panose="020B0604020202020204" pitchFamily="34" charset="0"/>
                <a:ea typeface="AECOM Sans" panose="020B0504020202020204" pitchFamily="34" charset="0"/>
                <a:cs typeface="Arial" panose="020B0604020202020204" pitchFamily="34" charset="0"/>
              </a:rPr>
              <a:t>It is your responsibility to ensure you are fit to drive. Make sure you have had sufficient breaks before each shift</a:t>
            </a:r>
          </a:p>
          <a:p>
            <a:r>
              <a:rPr lang="en-GB" sz="2000" dirty="0">
                <a:latin typeface="Arial" panose="020B0604020202020204" pitchFamily="34" charset="0"/>
                <a:ea typeface="AECOM Sans" panose="020B0504020202020204" pitchFamily="34" charset="0"/>
                <a:cs typeface="Arial" panose="020B0604020202020204" pitchFamily="34" charset="0"/>
              </a:rPr>
              <a:t>Do not start a long trip if you are already tired</a:t>
            </a:r>
          </a:p>
          <a:p>
            <a:r>
              <a:rPr lang="en-GB" sz="2000" dirty="0">
                <a:latin typeface="Arial" panose="020B0604020202020204" pitchFamily="34" charset="0"/>
                <a:ea typeface="AECOM Sans" panose="020B0504020202020204" pitchFamily="34" charset="0"/>
                <a:cs typeface="Arial" panose="020B0604020202020204" pitchFamily="34" charset="0"/>
              </a:rPr>
              <a:t>About 40% of sleep-related accidents involve commercial vehicles</a:t>
            </a:r>
          </a:p>
          <a:p>
            <a:r>
              <a:rPr lang="en-GB" sz="2000" dirty="0">
                <a:latin typeface="Arial" panose="020B0604020202020204" pitchFamily="34" charset="0"/>
                <a:ea typeface="AECOM Sans" panose="020B0504020202020204" pitchFamily="34" charset="0"/>
                <a:cs typeface="Arial" panose="020B0604020202020204" pitchFamily="34" charset="0"/>
              </a:rPr>
              <a:t>Remember, the only real cure for sleepiness is proper sleep. A caffeine drink or a nap is a short-term solution that will only allow you to keep driving for a short time</a:t>
            </a:r>
          </a:p>
        </p:txBody>
      </p:sp>
      <p:sp>
        <p:nvSpPr>
          <p:cNvPr id="17" name="Rectangle 16"/>
          <p:cNvSpPr/>
          <p:nvPr/>
        </p:nvSpPr>
        <p:spPr bwMode="auto">
          <a:xfrm rot="1277617">
            <a:off x="5743450" y="886085"/>
            <a:ext cx="64355" cy="55349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24" name="Rectangle 23"/>
          <p:cNvSpPr/>
          <p:nvPr/>
        </p:nvSpPr>
        <p:spPr bwMode="auto">
          <a:xfrm>
            <a:off x="365727" y="358252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65727" y="276290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450799"/>
            <a:ext cx="8229600" cy="612532"/>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Taking sufficient breaks</a:t>
            </a:r>
          </a:p>
        </p:txBody>
      </p:sp>
      <p:sp>
        <p:nvSpPr>
          <p:cNvPr id="15" name="Rectangle 14"/>
          <p:cNvSpPr/>
          <p:nvPr/>
        </p:nvSpPr>
        <p:spPr bwMode="auto">
          <a:xfrm>
            <a:off x="383859" y="470236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6" name="Rectangle 5"/>
          <p:cNvSpPr/>
          <p:nvPr/>
        </p:nvSpPr>
        <p:spPr>
          <a:xfrm>
            <a:off x="365727" y="1256905"/>
            <a:ext cx="8493265" cy="4998796"/>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r="-10837" b="-239"/>
          <a:stretch/>
        </p:blipFill>
        <p:spPr>
          <a:xfrm>
            <a:off x="4741360" y="1258787"/>
            <a:ext cx="5708926" cy="4996914"/>
          </a:xfrm>
          <a:prstGeom prst="trapezoid">
            <a:avLst>
              <a:gd name="adj" fmla="val 28889"/>
            </a:avLst>
          </a:prstGeom>
        </p:spPr>
      </p:pic>
      <p:sp>
        <p:nvSpPr>
          <p:cNvPr id="10" name="Rectangle 9"/>
          <p:cNvSpPr/>
          <p:nvPr/>
        </p:nvSpPr>
        <p:spPr bwMode="auto">
          <a:xfrm rot="1073718">
            <a:off x="5392637" y="1004249"/>
            <a:ext cx="512617" cy="551879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187037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4067" y="1184892"/>
            <a:ext cx="8388000" cy="4177683"/>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213387"/>
            <a:ext cx="8026395" cy="3994362"/>
          </a:xfrm>
        </p:spPr>
        <p:txBody>
          <a:bodyPr/>
          <a:lstStyle/>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In 2013, 14% of all road fatalities were due to drink driving. On average 3,000 people are killed or seriously injured each year in drink drive collisions </a:t>
            </a:r>
          </a:p>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By drinking and driving, you risk your life, those of your passengers and others on the </a:t>
            </a:r>
            <a:r>
              <a:rPr lang="en-GB" sz="2000" dirty="0" smtClean="0">
                <a:latin typeface="Arial" panose="020B0604020202020204" pitchFamily="34" charset="0"/>
                <a:ea typeface="AECOM Sans" panose="020B0504020202020204" pitchFamily="34" charset="0"/>
                <a:cs typeface="Arial" panose="020B0604020202020204" pitchFamily="34" charset="0"/>
              </a:rPr>
              <a:t>road</a:t>
            </a:r>
            <a:endParaRPr lang="en-GB" sz="2000" dirty="0">
              <a:latin typeface="Arial" panose="020B0604020202020204" pitchFamily="34" charset="0"/>
              <a:ea typeface="AECOM Sans" panose="020B0504020202020204" pitchFamily="34" charset="0"/>
              <a:cs typeface="Arial" panose="020B0604020202020204" pitchFamily="34" charset="0"/>
            </a:endParaRPr>
          </a:p>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There are strict penalties if you are convicted of drink driving, </a:t>
            </a:r>
            <a:r>
              <a:rPr lang="en-GB" sz="1800" dirty="0">
                <a:latin typeface="Arial" panose="020B0604020202020204" pitchFamily="34" charset="0"/>
                <a:ea typeface="AECOM Sans" panose="020B0504020202020204" pitchFamily="34" charset="0"/>
                <a:cs typeface="Arial" panose="020B0604020202020204" pitchFamily="34" charset="0"/>
              </a:rPr>
              <a:t>including:</a:t>
            </a:r>
          </a:p>
          <a:p>
            <a:pPr lvl="2">
              <a:spcBef>
                <a:spcPts val="0"/>
              </a:spcBef>
              <a:spcAft>
                <a:spcPts val="600"/>
              </a:spcAft>
              <a:buClr>
                <a:srgbClr val="00B0F0"/>
              </a:buClr>
              <a:buFont typeface="Symbol" panose="05050102010706020507" pitchFamily="18" charset="2"/>
              <a:buChar char=""/>
            </a:pPr>
            <a:r>
              <a:rPr lang="en-GB" sz="1800" dirty="0" smtClean="0">
                <a:latin typeface="Arial" panose="020B0604020202020204" pitchFamily="34" charset="0"/>
                <a:ea typeface="AECOM Sans" panose="020B0504020202020204" pitchFamily="34" charset="0"/>
                <a:cs typeface="Arial" panose="020B0604020202020204" pitchFamily="34" charset="0"/>
              </a:rPr>
              <a:t>A </a:t>
            </a:r>
            <a:r>
              <a:rPr lang="en-GB" sz="1800" dirty="0">
                <a:latin typeface="Arial" panose="020B0604020202020204" pitchFamily="34" charset="0"/>
                <a:ea typeface="AECOM Sans" panose="020B0504020202020204" pitchFamily="34" charset="0"/>
                <a:cs typeface="Arial" panose="020B0604020202020204" pitchFamily="34" charset="0"/>
              </a:rPr>
              <a:t>minimum 12 month driving </a:t>
            </a:r>
            <a:r>
              <a:rPr lang="en-GB" sz="1800" dirty="0" smtClean="0">
                <a:latin typeface="Arial" panose="020B0604020202020204" pitchFamily="34" charset="0"/>
                <a:ea typeface="AECOM Sans" panose="020B0504020202020204" pitchFamily="34" charset="0"/>
                <a:cs typeface="Arial" panose="020B0604020202020204" pitchFamily="34" charset="0"/>
              </a:rPr>
              <a:t>ban</a:t>
            </a:r>
          </a:p>
          <a:p>
            <a:pPr lvl="2">
              <a:spcBef>
                <a:spcPts val="0"/>
              </a:spcBef>
              <a:spcAft>
                <a:spcPts val="600"/>
              </a:spcAft>
              <a:buClr>
                <a:srgbClr val="00B0F0"/>
              </a:buClr>
              <a:buFont typeface="Symbol" panose="05050102010706020507" pitchFamily="18" charset="2"/>
              <a:buChar char=""/>
            </a:pPr>
            <a:r>
              <a:rPr lang="en-GB" sz="1800" dirty="0" smtClean="0">
                <a:latin typeface="Arial" panose="020B0604020202020204" pitchFamily="34" charset="0"/>
                <a:ea typeface="AECOM Sans" panose="020B0504020202020204" pitchFamily="34" charset="0"/>
                <a:cs typeface="Arial" panose="020B0604020202020204" pitchFamily="34" charset="0"/>
              </a:rPr>
              <a:t>A </a:t>
            </a:r>
            <a:r>
              <a:rPr lang="en-GB" sz="1800" dirty="0">
                <a:latin typeface="Arial" panose="020B0604020202020204" pitchFamily="34" charset="0"/>
                <a:ea typeface="AECOM Sans" panose="020B0504020202020204" pitchFamily="34" charset="0"/>
                <a:cs typeface="Arial" panose="020B0604020202020204" pitchFamily="34" charset="0"/>
              </a:rPr>
              <a:t>criminal </a:t>
            </a:r>
            <a:r>
              <a:rPr lang="en-GB" sz="1800" dirty="0" smtClean="0">
                <a:latin typeface="Arial" panose="020B0604020202020204" pitchFamily="34" charset="0"/>
                <a:ea typeface="AECOM Sans" panose="020B0504020202020204" pitchFamily="34" charset="0"/>
                <a:cs typeface="Arial" panose="020B0604020202020204" pitchFamily="34" charset="0"/>
              </a:rPr>
              <a:t>record</a:t>
            </a:r>
          </a:p>
          <a:p>
            <a:pPr lvl="2">
              <a:spcBef>
                <a:spcPts val="0"/>
              </a:spcBef>
              <a:spcAft>
                <a:spcPts val="600"/>
              </a:spcAft>
              <a:buClr>
                <a:srgbClr val="00B0F0"/>
              </a:buClr>
              <a:buFont typeface="Symbol" panose="05050102010706020507" pitchFamily="18" charset="2"/>
              <a:buChar char=""/>
            </a:pPr>
            <a:r>
              <a:rPr lang="en-GB" sz="1800" dirty="0" smtClean="0">
                <a:latin typeface="Arial" panose="020B0604020202020204" pitchFamily="34" charset="0"/>
                <a:ea typeface="AECOM Sans" panose="020B0504020202020204" pitchFamily="34" charset="0"/>
                <a:cs typeface="Arial" panose="020B0604020202020204" pitchFamily="34" charset="0"/>
              </a:rPr>
              <a:t>A </a:t>
            </a:r>
            <a:r>
              <a:rPr lang="en-GB" sz="1800" dirty="0">
                <a:latin typeface="Arial" panose="020B0604020202020204" pitchFamily="34" charset="0"/>
                <a:ea typeface="AECOM Sans" panose="020B0504020202020204" pitchFamily="34" charset="0"/>
                <a:cs typeface="Arial" panose="020B0604020202020204" pitchFamily="34" charset="0"/>
              </a:rPr>
              <a:t>hefty fine</a:t>
            </a:r>
          </a:p>
          <a:p>
            <a:pPr lvl="2">
              <a:spcBef>
                <a:spcPts val="0"/>
              </a:spcBef>
              <a:spcAft>
                <a:spcPts val="600"/>
              </a:spcAft>
              <a:buClr>
                <a:srgbClr val="00B0F0"/>
              </a:buClr>
              <a:buFont typeface="Symbol" panose="05050102010706020507" pitchFamily="18" charset="2"/>
              <a:buChar char=""/>
            </a:pPr>
            <a:r>
              <a:rPr lang="en-GB" sz="1800" dirty="0">
                <a:latin typeface="Arial" panose="020B0604020202020204" pitchFamily="34" charset="0"/>
                <a:ea typeface="AECOM Sans" panose="020B0504020202020204" pitchFamily="34" charset="0"/>
                <a:cs typeface="Arial" panose="020B0604020202020204" pitchFamily="34" charset="0"/>
              </a:rPr>
              <a:t>Up to 6 months in prison</a:t>
            </a:r>
          </a:p>
          <a:p>
            <a:pPr lvl="2">
              <a:spcBef>
                <a:spcPts val="0"/>
              </a:spcBef>
              <a:spcAft>
                <a:spcPts val="600"/>
              </a:spcAft>
              <a:buClr>
                <a:srgbClr val="00B0F0"/>
              </a:buClr>
              <a:buFont typeface="Symbol" panose="05050102010706020507" pitchFamily="18" charset="2"/>
              <a:buChar char=""/>
            </a:pPr>
            <a:r>
              <a:rPr lang="en-GB" sz="1800" dirty="0">
                <a:latin typeface="Arial" panose="020B0604020202020204" pitchFamily="34" charset="0"/>
                <a:ea typeface="AECOM Sans" panose="020B0504020202020204" pitchFamily="34" charset="0"/>
                <a:cs typeface="Arial" panose="020B0604020202020204" pitchFamily="34" charset="0"/>
              </a:rPr>
              <a:t>An endorsement on your licence for 11 years</a:t>
            </a:r>
          </a:p>
        </p:txBody>
      </p:sp>
      <p:sp>
        <p:nvSpPr>
          <p:cNvPr id="24" name="Rectangle 23"/>
          <p:cNvSpPr/>
          <p:nvPr/>
        </p:nvSpPr>
        <p:spPr bwMode="auto">
          <a:xfrm>
            <a:off x="376004" y="299827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5" name="Rectangle 24"/>
          <p:cNvSpPr/>
          <p:nvPr/>
        </p:nvSpPr>
        <p:spPr bwMode="auto">
          <a:xfrm>
            <a:off x="364067" y="131421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52192" y="22993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rPr>
              <a:t>Driving under the influence of drugs or alcohol</a:t>
            </a:r>
          </a:p>
        </p:txBody>
      </p:sp>
      <p:sp>
        <p:nvSpPr>
          <p:cNvPr id="20" name="Rectangle 19"/>
          <p:cNvSpPr/>
          <p:nvPr/>
        </p:nvSpPr>
        <p:spPr bwMode="auto">
          <a:xfrm>
            <a:off x="801606" y="5514975"/>
            <a:ext cx="7950461" cy="713080"/>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r>
              <a:rPr lang="en-GB" sz="1800" b="1" kern="0" dirty="0">
                <a:solidFill>
                  <a:srgbClr val="000000"/>
                </a:solidFill>
                <a:latin typeface="Arial"/>
                <a:cs typeface="Arial"/>
              </a:rPr>
              <a:t>Rule 96 of the Highway Code states:</a:t>
            </a:r>
            <a:br>
              <a:rPr lang="en-GB" sz="1800" b="1" kern="0" dirty="0">
                <a:solidFill>
                  <a:srgbClr val="000000"/>
                </a:solidFill>
                <a:latin typeface="Arial"/>
                <a:cs typeface="Arial"/>
              </a:rPr>
            </a:br>
            <a:r>
              <a:rPr lang="en-GB" sz="1800" kern="0" dirty="0">
                <a:solidFill>
                  <a:srgbClr val="000000"/>
                </a:solidFill>
                <a:latin typeface="Arial"/>
                <a:cs typeface="Arial"/>
              </a:rPr>
              <a:t>Drivers must not drive under the influence of alcohol and drugs</a:t>
            </a:r>
            <a:endParaRPr lang="en-GB" sz="1800" kern="0" dirty="0"/>
          </a:p>
        </p:txBody>
      </p:sp>
      <p:grpSp>
        <p:nvGrpSpPr>
          <p:cNvPr id="21" name="Group 20"/>
          <p:cNvGrpSpPr/>
          <p:nvPr/>
        </p:nvGrpSpPr>
        <p:grpSpPr>
          <a:xfrm>
            <a:off x="57150" y="5205323"/>
            <a:ext cx="1144357" cy="1162022"/>
            <a:chOff x="502721" y="4594720"/>
            <a:chExt cx="1182144" cy="1162022"/>
          </a:xfrm>
        </p:grpSpPr>
        <p:sp>
          <p:nvSpPr>
            <p:cNvPr id="22" name="Isosceles Triangle 21"/>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721" y="4594720"/>
              <a:ext cx="1182144" cy="1162022"/>
            </a:xfrm>
            <a:prstGeom prst="rect">
              <a:avLst/>
            </a:prstGeom>
          </p:spPr>
        </p:pic>
      </p:grpSp>
    </p:spTree>
    <p:extLst>
      <p:ext uri="{BB962C8B-B14F-4D97-AF65-F5344CB8AC3E}">
        <p14:creationId xmlns:p14="http://schemas.microsoft.com/office/powerpoint/2010/main" val="339093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4067" y="1184892"/>
            <a:ext cx="8388000" cy="3891933"/>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213387"/>
            <a:ext cx="8026395" cy="3994362"/>
          </a:xfrm>
        </p:spPr>
        <p:txBody>
          <a:bodyPr/>
          <a:lstStyle/>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Try and look 15 seconds  ahead – not just at the vehicle in front</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Avoiding sudden harsh braking and rapid acceleration to avoid destabilising any load</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Anticipate and adjust to road and traffic conditions</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Keep your concentration and stay alert to identify hazards</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Stick to the speed limit</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Keep your distance</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Smooth acceleration uses less fuel than putting your foot down hard so go easy on the throttle.</a:t>
            </a:r>
          </a:p>
        </p:txBody>
      </p:sp>
      <p:sp>
        <p:nvSpPr>
          <p:cNvPr id="24" name="Rectangle 23"/>
          <p:cNvSpPr/>
          <p:nvPr/>
        </p:nvSpPr>
        <p:spPr bwMode="auto">
          <a:xfrm>
            <a:off x="376004" y="298875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5" name="Rectangle 24"/>
          <p:cNvSpPr/>
          <p:nvPr/>
        </p:nvSpPr>
        <p:spPr bwMode="auto">
          <a:xfrm>
            <a:off x="364067" y="131421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64067" y="17941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rPr>
              <a:t>Driving smoothly and avoiding harsh braking </a:t>
            </a:r>
          </a:p>
        </p:txBody>
      </p:sp>
      <p:sp>
        <p:nvSpPr>
          <p:cNvPr id="20" name="Rectangle 19"/>
          <p:cNvSpPr/>
          <p:nvPr/>
        </p:nvSpPr>
        <p:spPr bwMode="auto">
          <a:xfrm>
            <a:off x="801606" y="5286375"/>
            <a:ext cx="7950461" cy="713080"/>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r>
              <a:rPr lang="en-US" sz="1800" b="1" kern="0" dirty="0" smtClean="0">
                <a:solidFill>
                  <a:srgbClr val="000000"/>
                </a:solidFill>
                <a:latin typeface="Arial"/>
                <a:cs typeface="Arial"/>
              </a:rPr>
              <a:t>CONSIDERATION – ANTICIPATION - CONCENTRATION</a:t>
            </a:r>
            <a:endParaRPr lang="en-US" sz="1800" b="1" kern="0" dirty="0">
              <a:solidFill>
                <a:srgbClr val="000000"/>
              </a:solidFill>
              <a:latin typeface="Arial"/>
              <a:cs typeface="Arial"/>
            </a:endParaRPr>
          </a:p>
        </p:txBody>
      </p:sp>
      <p:grpSp>
        <p:nvGrpSpPr>
          <p:cNvPr id="21" name="Group 20"/>
          <p:cNvGrpSpPr/>
          <p:nvPr/>
        </p:nvGrpSpPr>
        <p:grpSpPr>
          <a:xfrm>
            <a:off x="57150" y="4976723"/>
            <a:ext cx="1144357" cy="1162022"/>
            <a:chOff x="502721" y="4594720"/>
            <a:chExt cx="1182144" cy="1162022"/>
          </a:xfrm>
        </p:grpSpPr>
        <p:sp>
          <p:nvSpPr>
            <p:cNvPr id="22" name="Isosceles Triangle 21"/>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721" y="4594720"/>
              <a:ext cx="1182144" cy="1162022"/>
            </a:xfrm>
            <a:prstGeom prst="rect">
              <a:avLst/>
            </a:prstGeom>
          </p:spPr>
        </p:pic>
      </p:grpSp>
      <p:sp>
        <p:nvSpPr>
          <p:cNvPr id="14" name="Rectangle 13"/>
          <p:cNvSpPr/>
          <p:nvPr/>
        </p:nvSpPr>
        <p:spPr bwMode="auto">
          <a:xfrm>
            <a:off x="364067" y="25234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76004" y="433766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6" name="Rectangle 15"/>
          <p:cNvSpPr/>
          <p:nvPr/>
        </p:nvSpPr>
        <p:spPr bwMode="auto">
          <a:xfrm>
            <a:off x="376004" y="389234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75942" y="34327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10354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751" y="1807153"/>
            <a:ext cx="8026395" cy="4403642"/>
          </a:xfrm>
        </p:spPr>
        <p:txBody>
          <a:bodyPr/>
          <a:lstStyle/>
          <a:p>
            <a:pPr>
              <a:spcBef>
                <a:spcPts val="600"/>
              </a:spcBef>
              <a:spcAft>
                <a:spcPts val="600"/>
              </a:spcAft>
            </a:pPr>
            <a:r>
              <a:rPr lang="en-GB" sz="2000" b="1" dirty="0">
                <a:latin typeface="Arial" panose="020B0604020202020204" pitchFamily="34" charset="0"/>
                <a:ea typeface="AECOM Sans" panose="020B0504020202020204" pitchFamily="34" charset="0"/>
                <a:cs typeface="Arial" panose="020B0604020202020204" pitchFamily="34" charset="0"/>
              </a:rPr>
              <a:t>Driving within the Highway Code and company policy and paying particular regard to vulnerable road users will help to ensure you:</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Are </a:t>
            </a:r>
            <a:r>
              <a:rPr lang="en-GB" sz="2000" dirty="0">
                <a:latin typeface="Arial" panose="020B0604020202020204" pitchFamily="34" charset="0"/>
                <a:ea typeface="AECOM Sans" panose="020B0504020202020204" pitchFamily="34" charset="0"/>
                <a:cs typeface="Arial" panose="020B0604020202020204" pitchFamily="34" charset="0"/>
              </a:rPr>
              <a:t>a safer driver and contribute to improving road safety for all road users</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Operate </a:t>
            </a:r>
            <a:r>
              <a:rPr lang="en-GB" sz="2000" dirty="0">
                <a:latin typeface="Arial" panose="020B0604020202020204" pitchFamily="34" charset="0"/>
                <a:ea typeface="AECOM Sans" panose="020B0504020202020204" pitchFamily="34" charset="0"/>
                <a:cs typeface="Arial" panose="020B0604020202020204" pitchFamily="34" charset="0"/>
              </a:rPr>
              <a:t>within the framework of the law</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Reduce </a:t>
            </a:r>
            <a:r>
              <a:rPr lang="en-GB" sz="2000" dirty="0">
                <a:latin typeface="Arial" panose="020B0604020202020204" pitchFamily="34" charset="0"/>
                <a:ea typeface="AECOM Sans" panose="020B0504020202020204" pitchFamily="34" charset="0"/>
                <a:cs typeface="Arial" panose="020B0604020202020204" pitchFamily="34" charset="0"/>
              </a:rPr>
              <a:t>your chances of receiving penalty points / fines or even being banned from driving</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Are </a:t>
            </a:r>
            <a:r>
              <a:rPr lang="en-GB" sz="2000" dirty="0">
                <a:latin typeface="Arial" panose="020B0604020202020204" pitchFamily="34" charset="0"/>
                <a:ea typeface="AECOM Sans" panose="020B0504020202020204" pitchFamily="34" charset="0"/>
                <a:cs typeface="Arial" panose="020B0604020202020204" pitchFamily="34" charset="0"/>
              </a:rPr>
              <a:t>a more professional driver making you more employable</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Do </a:t>
            </a:r>
            <a:r>
              <a:rPr lang="en-GB" sz="2000" dirty="0">
                <a:latin typeface="Arial" panose="020B0604020202020204" pitchFamily="34" charset="0"/>
                <a:ea typeface="AECOM Sans" panose="020B0504020202020204" pitchFamily="34" charset="0"/>
                <a:cs typeface="Arial" panose="020B0604020202020204" pitchFamily="34" charset="0"/>
              </a:rPr>
              <a:t>not damage your reputation as well as the company’s</a:t>
            </a:r>
          </a:p>
        </p:txBody>
      </p:sp>
      <p:sp>
        <p:nvSpPr>
          <p:cNvPr id="6" name="Rectangle 5"/>
          <p:cNvSpPr/>
          <p:nvPr/>
        </p:nvSpPr>
        <p:spPr>
          <a:xfrm>
            <a:off x="357383" y="1674420"/>
            <a:ext cx="8475133" cy="412201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bwMode="auto">
          <a:xfrm>
            <a:off x="352254" y="371817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Benefits</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4" name="Rectangle 13"/>
          <p:cNvSpPr/>
          <p:nvPr/>
        </p:nvSpPr>
        <p:spPr bwMode="auto">
          <a:xfrm>
            <a:off x="369258" y="299669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64246" y="543440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6" name="Rectangle 15"/>
          <p:cNvSpPr/>
          <p:nvPr/>
        </p:nvSpPr>
        <p:spPr bwMode="auto">
          <a:xfrm>
            <a:off x="357383" y="495295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52371" y="416392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090416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79" y="1408950"/>
            <a:ext cx="8026395" cy="4905375"/>
          </a:xfrm>
        </p:spPr>
        <p:txBody>
          <a:bodyPr/>
          <a:lstStyle/>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What are the reasons for ensuring the upkeep of general driving standards and the safety of all road users</a:t>
            </a:r>
            <a:r>
              <a:rPr lang="en-GB" sz="2000" dirty="0" smtClean="0">
                <a:latin typeface="Arial" panose="020B0604020202020204" pitchFamily="34" charset="0"/>
                <a:ea typeface="AECOM Sans" panose="020B0504020202020204" pitchFamily="34" charset="0"/>
                <a:cs typeface="Arial" panose="020B0604020202020204" pitchFamily="34" charset="0"/>
              </a:rPr>
              <a:t>?</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Why </a:t>
            </a:r>
            <a:r>
              <a:rPr lang="en-GB" sz="2000" dirty="0">
                <a:latin typeface="Arial" panose="020B0604020202020204" pitchFamily="34" charset="0"/>
                <a:ea typeface="AECOM Sans" panose="020B0504020202020204" pitchFamily="34" charset="0"/>
                <a:cs typeface="Arial" panose="020B0604020202020204" pitchFamily="34" charset="0"/>
              </a:rPr>
              <a:t>is it important to drive within the Highway Code and company policy?</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What </a:t>
            </a:r>
            <a:r>
              <a:rPr lang="en-GB" sz="2000" dirty="0">
                <a:latin typeface="Arial" panose="020B0604020202020204" pitchFamily="34" charset="0"/>
                <a:ea typeface="AECOM Sans" panose="020B0504020202020204" pitchFamily="34" charset="0"/>
                <a:cs typeface="Arial" panose="020B0604020202020204" pitchFamily="34" charset="0"/>
              </a:rPr>
              <a:t>is the maximum speed limit in a built-up area for a vehicle over 3.5 tonnes? </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When </a:t>
            </a:r>
            <a:r>
              <a:rPr lang="en-GB" sz="2000" dirty="0">
                <a:latin typeface="Arial" panose="020B0604020202020204" pitchFamily="34" charset="0"/>
                <a:ea typeface="AECOM Sans" panose="020B0504020202020204" pitchFamily="34" charset="0"/>
                <a:cs typeface="Arial" panose="020B0604020202020204" pitchFamily="34" charset="0"/>
              </a:rPr>
              <a:t>is it suitable to use a mobile phone (without a hands-free kit) in a vehicle?</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Is </a:t>
            </a:r>
            <a:r>
              <a:rPr lang="en-GB" sz="2000" dirty="0">
                <a:latin typeface="Arial" panose="020B0604020202020204" pitchFamily="34" charset="0"/>
                <a:ea typeface="AECOM Sans" panose="020B0504020202020204" pitchFamily="34" charset="0"/>
                <a:cs typeface="Arial" panose="020B0604020202020204" pitchFamily="34" charset="0"/>
              </a:rPr>
              <a:t>it ever appropriate to be sitting in a vehicle with the seatbelt not fastened? </a:t>
            </a: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Give </a:t>
            </a:r>
            <a:r>
              <a:rPr lang="en-GB" sz="2000" dirty="0">
                <a:latin typeface="Arial" panose="020B0604020202020204" pitchFamily="34" charset="0"/>
                <a:ea typeface="AECOM Sans" panose="020B0504020202020204" pitchFamily="34" charset="0"/>
                <a:cs typeface="Arial" panose="020B0604020202020204" pitchFamily="34" charset="0"/>
              </a:rPr>
              <a:t>an example of a safe, systematic approach when manoeuvring a vehicle that maintains safety of yourself and other road users?</a:t>
            </a:r>
          </a:p>
        </p:txBody>
      </p:sp>
      <p:sp>
        <p:nvSpPr>
          <p:cNvPr id="6" name="Rectangle 5"/>
          <p:cNvSpPr/>
          <p:nvPr/>
        </p:nvSpPr>
        <p:spPr>
          <a:xfrm>
            <a:off x="354916" y="1408950"/>
            <a:ext cx="8320820" cy="465502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bwMode="auto">
          <a:xfrm>
            <a:off x="354916" y="230010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Understanding the toolbox talk</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4" name="Rectangle 13"/>
          <p:cNvSpPr/>
          <p:nvPr/>
        </p:nvSpPr>
        <p:spPr bwMode="auto">
          <a:xfrm>
            <a:off x="354916" y="151239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50620" y="457276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6" name="Rectangle 15"/>
          <p:cNvSpPr/>
          <p:nvPr/>
        </p:nvSpPr>
        <p:spPr bwMode="auto">
          <a:xfrm>
            <a:off x="352254" y="382223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54916" y="305213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364928" y="536064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849727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848068" y="1570954"/>
            <a:ext cx="991131" cy="188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4066" y="1576767"/>
            <a:ext cx="8475133" cy="411100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605262"/>
            <a:ext cx="8026395" cy="3994362"/>
          </a:xfrm>
        </p:spPr>
        <p:txBody>
          <a:bodyPr/>
          <a:lstStyle/>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Obeying the speed limit</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Using your seat belt</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Not using your mobile phone when driving or other in-vehicle technology whilst driving</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Not smoking, drinking or eating behind the wheel</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Taking extra care with vulnerable road users</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Taking sufficient breaks</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Not driving under the influence of drugs or alcohol</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Driving smoothly and avoiding harsh braking and rapid acceleration</a:t>
            </a:r>
          </a:p>
        </p:txBody>
      </p:sp>
      <p:sp>
        <p:nvSpPr>
          <p:cNvPr id="24" name="Rectangle 23"/>
          <p:cNvSpPr/>
          <p:nvPr/>
        </p:nvSpPr>
        <p:spPr bwMode="auto">
          <a:xfrm>
            <a:off x="352254" y="339015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5" name="Rectangle 24"/>
          <p:cNvSpPr/>
          <p:nvPr/>
        </p:nvSpPr>
        <p:spPr bwMode="auto">
          <a:xfrm>
            <a:off x="364067" y="168704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64067" y="21574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rPr>
              <a:t>Summary – remember, it is all about:</a:t>
            </a:r>
          </a:p>
        </p:txBody>
      </p:sp>
      <p:sp>
        <p:nvSpPr>
          <p:cNvPr id="14" name="Rectangle 13"/>
          <p:cNvSpPr/>
          <p:nvPr/>
        </p:nvSpPr>
        <p:spPr bwMode="auto">
          <a:xfrm>
            <a:off x="364067" y="262958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52254" y="47485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6" name="Rectangle 15"/>
          <p:cNvSpPr/>
          <p:nvPr/>
        </p:nvSpPr>
        <p:spPr bwMode="auto">
          <a:xfrm>
            <a:off x="364129" y="43009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64067" y="38341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8" name="Rectangle 17"/>
          <p:cNvSpPr/>
          <p:nvPr/>
        </p:nvSpPr>
        <p:spPr bwMode="auto">
          <a:xfrm>
            <a:off x="364067" y="52057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121939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bwMode="auto">
          <a:xfrm>
            <a:off x="1037236" y="779643"/>
            <a:ext cx="6166572"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Any questions</a:t>
            </a:r>
            <a:b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US" sz="9600" dirty="0">
                <a:solidFill>
                  <a:srgbClr val="00B0F0"/>
                </a:solidFill>
                <a:latin typeface="Arial" panose="020B0604020202020204" pitchFamily="34" charset="0"/>
                <a:ea typeface="AECOM Sans" panose="020B0504020202020204" pitchFamily="34" charset="0"/>
                <a:cs typeface="Arial" panose="020B0604020202020204" pitchFamily="34" charset="0"/>
              </a:rPr>
              <a:t>?</a:t>
            </a:r>
            <a: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t/>
            </a:r>
            <a:b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br>
            <a:endParaRPr lang="en-US" altLang="en-US" sz="4800" dirty="0" smtClean="0">
              <a:solidFill>
                <a:srgbClr val="00B0F0"/>
              </a:solidFill>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414715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59" y="362159"/>
            <a:ext cx="8921596" cy="551935"/>
          </a:xfrm>
        </p:spPr>
        <p:txBody>
          <a:bodyPr/>
          <a:lstStyle/>
          <a:p>
            <a:r>
              <a:rPr lang="en-GB" sz="3000" dirty="0" smtClean="0">
                <a:solidFill>
                  <a:srgbClr val="029FD0"/>
                </a:solidFill>
                <a:latin typeface="Arial" panose="020B0604020202020204" pitchFamily="34" charset="0"/>
                <a:ea typeface="AECOM Sans" panose="020B0504020202020204" pitchFamily="34" charset="0"/>
                <a:cs typeface="Arial" panose="020B0604020202020204" pitchFamily="34" charset="0"/>
              </a:rPr>
              <a:t>Fleet </a:t>
            </a:r>
            <a:r>
              <a:rPr lang="en-GB" sz="3000" dirty="0">
                <a:solidFill>
                  <a:srgbClr val="029FD0"/>
                </a:solidFill>
                <a:latin typeface="Arial" panose="020B0604020202020204" pitchFamily="34" charset="0"/>
                <a:ea typeface="AECOM Sans" panose="020B0504020202020204" pitchFamily="34" charset="0"/>
                <a:cs typeface="Arial" panose="020B0604020202020204" pitchFamily="34" charset="0"/>
              </a:rPr>
              <a:t>Operator Recognition Scheme (FORS)</a:t>
            </a:r>
          </a:p>
        </p:txBody>
      </p:sp>
      <p:sp>
        <p:nvSpPr>
          <p:cNvPr id="4" name="Rectangle 3"/>
          <p:cNvSpPr/>
          <p:nvPr/>
        </p:nvSpPr>
        <p:spPr>
          <a:xfrm>
            <a:off x="412409" y="1160060"/>
            <a:ext cx="8388000" cy="297521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46285" y="1161939"/>
            <a:ext cx="8351882" cy="3216265"/>
          </a:xfrm>
          <a:prstGeom prst="rect">
            <a:avLst/>
          </a:prstGeom>
          <a:noFill/>
        </p:spPr>
        <p:txBody>
          <a:bodyPr wrap="square" rtlCol="0">
            <a:spAutoFit/>
          </a:bodyPr>
          <a:lstStyle/>
          <a:p>
            <a:pPr marL="0" lvl="1" indent="-539568">
              <a:spcBef>
                <a:spcPts val="0"/>
              </a:spcBef>
              <a:spcAft>
                <a:spcPts val="600"/>
              </a:spcAft>
              <a:buNone/>
              <a:defRPr/>
            </a:pPr>
            <a:r>
              <a:rPr lang="en-GB" b="1" dirty="0">
                <a:solidFill>
                  <a:srgbClr val="000000"/>
                </a:solidFill>
                <a:latin typeface="Arial" panose="020B0604020202020204" pitchFamily="34" charset="0"/>
                <a:ea typeface="AECOM Sans" pitchFamily="34" charset="0"/>
                <a:cs typeface="Arial" panose="020B0604020202020204" pitchFamily="34" charset="0"/>
              </a:rPr>
              <a:t>FORS is </a:t>
            </a:r>
            <a:r>
              <a:rPr lang="en-GB" b="1" dirty="0" smtClean="0">
                <a:solidFill>
                  <a:srgbClr val="000000"/>
                </a:solidFill>
                <a:latin typeface="Arial" panose="020B0604020202020204" pitchFamily="34" charset="0"/>
                <a:ea typeface="AECOM Sans" pitchFamily="34" charset="0"/>
                <a:cs typeface="Arial" panose="020B0604020202020204" pitchFamily="34" charset="0"/>
              </a:rPr>
              <a:t>important </a:t>
            </a:r>
            <a:r>
              <a:rPr lang="en-GB" b="1" dirty="0">
                <a:solidFill>
                  <a:srgbClr val="000000"/>
                </a:solidFill>
                <a:latin typeface="Arial" panose="020B0604020202020204" pitchFamily="34" charset="0"/>
                <a:ea typeface="AECOM Sans" pitchFamily="34" charset="0"/>
                <a:cs typeface="Arial" panose="020B0604020202020204" pitchFamily="34" charset="0"/>
              </a:rPr>
              <a:t>to our company because it helps us:</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Demonstrate </a:t>
            </a:r>
            <a:r>
              <a:rPr lang="en-GB" sz="2000" dirty="0">
                <a:solidFill>
                  <a:srgbClr val="000000"/>
                </a:solidFill>
                <a:latin typeface="Arial" panose="020B0604020202020204" pitchFamily="34" charset="0"/>
                <a:ea typeface="AECOM Sans" pitchFamily="34" charset="0"/>
                <a:cs typeface="Arial" panose="020B0604020202020204" pitchFamily="34" charset="0"/>
              </a:rPr>
              <a:t>the quality of our operation</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Improve </a:t>
            </a:r>
            <a:r>
              <a:rPr lang="en-GB" sz="2000" dirty="0">
                <a:solidFill>
                  <a:srgbClr val="000000"/>
                </a:solidFill>
                <a:latin typeface="Arial" panose="020B0604020202020204" pitchFamily="34" charset="0"/>
                <a:ea typeface="AECOM Sans" pitchFamily="34" charset="0"/>
                <a:cs typeface="Arial" panose="020B0604020202020204" pitchFamily="34" charset="0"/>
              </a:rPr>
              <a:t>our road safety record</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To </a:t>
            </a:r>
            <a:r>
              <a:rPr lang="en-GB" sz="2000" dirty="0">
                <a:solidFill>
                  <a:srgbClr val="000000"/>
                </a:solidFill>
                <a:latin typeface="Arial" panose="020B0604020202020204" pitchFamily="34" charset="0"/>
                <a:ea typeface="AECOM Sans" pitchFamily="34" charset="0"/>
                <a:cs typeface="Arial" panose="020B0604020202020204" pitchFamily="34" charset="0"/>
              </a:rPr>
              <a:t>win / maintain work</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Remain </a:t>
            </a:r>
            <a:r>
              <a:rPr lang="en-GB" sz="2000" dirty="0">
                <a:solidFill>
                  <a:srgbClr val="000000"/>
                </a:solidFill>
                <a:latin typeface="Arial" panose="020B0604020202020204" pitchFamily="34" charset="0"/>
                <a:ea typeface="AECOM Sans" pitchFamily="34" charset="0"/>
                <a:cs typeface="Arial" panose="020B0604020202020204" pitchFamily="34" charset="0"/>
              </a:rPr>
              <a:t>legally </a:t>
            </a:r>
            <a:r>
              <a:rPr lang="en-GB" sz="2000" dirty="0" smtClean="0">
                <a:solidFill>
                  <a:srgbClr val="000000"/>
                </a:solidFill>
                <a:latin typeface="Arial" panose="020B0604020202020204" pitchFamily="34" charset="0"/>
                <a:ea typeface="AECOM Sans" pitchFamily="34" charset="0"/>
                <a:cs typeface="Arial" panose="020B0604020202020204" pitchFamily="34" charset="0"/>
              </a:rPr>
              <a:t>compliant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Become </a:t>
            </a:r>
            <a:r>
              <a:rPr lang="en-GB" sz="2000" dirty="0">
                <a:solidFill>
                  <a:srgbClr val="000000"/>
                </a:solidFill>
                <a:latin typeface="Arial" panose="020B0604020202020204" pitchFamily="34" charset="0"/>
                <a:ea typeface="AECOM Sans" pitchFamily="34" charset="0"/>
                <a:cs typeface="Arial" panose="020B0604020202020204" pitchFamily="34" charset="0"/>
              </a:rPr>
              <a:t>more efficient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Reduce </a:t>
            </a:r>
            <a:r>
              <a:rPr lang="en-GB" sz="2000" dirty="0">
                <a:solidFill>
                  <a:srgbClr val="000000"/>
                </a:solidFill>
                <a:latin typeface="Arial" panose="020B0604020202020204" pitchFamily="34" charset="0"/>
                <a:ea typeface="AECOM Sans" pitchFamily="34" charset="0"/>
                <a:cs typeface="Arial" panose="020B0604020202020204" pitchFamily="34" charset="0"/>
              </a:rPr>
              <a:t>our environmental impacts</a:t>
            </a:r>
          </a:p>
          <a:p>
            <a:endParaRPr lang="en-GB" dirty="0"/>
          </a:p>
        </p:txBody>
      </p:sp>
      <p:sp>
        <p:nvSpPr>
          <p:cNvPr id="6" name="Rectangle 5"/>
          <p:cNvSpPr/>
          <p:nvPr/>
        </p:nvSpPr>
        <p:spPr>
          <a:xfrm>
            <a:off x="393704" y="4225497"/>
            <a:ext cx="8388000" cy="145090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spcBef>
                <a:spcPts val="0"/>
              </a:spcBef>
              <a:spcAft>
                <a:spcPts val="0"/>
              </a:spcAft>
              <a:buNone/>
              <a:defRPr/>
            </a:pPr>
            <a:r>
              <a:rPr lang="en-GB" sz="2000" b="1" dirty="0" smtClean="0">
                <a:solidFill>
                  <a:srgbClr val="000000"/>
                </a:solidFill>
                <a:latin typeface="Arial" panose="020B0604020202020204" pitchFamily="34" charset="0"/>
                <a:ea typeface="AECOM Sans" panose="020B0504020202020204" pitchFamily="34" charset="0"/>
                <a:cs typeface="Arial" panose="020B0604020202020204" pitchFamily="34" charset="0"/>
              </a:rPr>
              <a:t>Requirement</a:t>
            </a:r>
            <a:r>
              <a:rPr lang="en-GB" sz="2000" b="1" dirty="0">
                <a:solidFill>
                  <a:srgbClr val="000000"/>
                </a:solidFill>
                <a:latin typeface="Arial" panose="020B0604020202020204" pitchFamily="34" charset="0"/>
                <a:ea typeface="AECOM Sans" panose="020B0504020202020204" pitchFamily="34" charset="0"/>
                <a:cs typeface="Arial" panose="020B0604020202020204" pitchFamily="34" charset="0"/>
              </a:rPr>
              <a:t>:</a:t>
            </a:r>
          </a:p>
          <a:p>
            <a:pPr marL="0" lvl="1" indent="-539568">
              <a:spcBef>
                <a:spcPts val="0"/>
              </a:spcBef>
              <a:spcAft>
                <a:spcPts val="0"/>
              </a:spcAft>
              <a:buNone/>
              <a:defRPr/>
            </a:pP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Fleet operators shall require that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anyone driving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on business shall drive within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the Highway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Code and company policy at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all times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and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pay particular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regard to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vulnerable road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users. </a:t>
            </a:r>
            <a:endParaRPr lang="en-GB"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295129" y="5963474"/>
            <a:ext cx="963824" cy="704551"/>
          </a:xfrm>
          <a:prstGeom prst="rect">
            <a:avLst/>
          </a:prstGeom>
          <a:noFill/>
          <a:ln w="9525">
            <a:noFill/>
            <a:miter lim="800000"/>
            <a:headEnd/>
            <a:tailEnd/>
          </a:ln>
        </p:spPr>
      </p:pic>
      <p:sp>
        <p:nvSpPr>
          <p:cNvPr id="9" name="Rectangle 8"/>
          <p:cNvSpPr/>
          <p:nvPr/>
        </p:nvSpPr>
        <p:spPr bwMode="auto">
          <a:xfrm>
            <a:off x="415703" y="1717487"/>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0" name="Rectangle 9"/>
          <p:cNvSpPr/>
          <p:nvPr/>
        </p:nvSpPr>
        <p:spPr bwMode="auto">
          <a:xfrm>
            <a:off x="416814" y="2082243"/>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416814" y="2475065"/>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416814" y="2863800"/>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423687" y="3237511"/>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4" name="Rectangle 13"/>
          <p:cNvSpPr/>
          <p:nvPr/>
        </p:nvSpPr>
        <p:spPr bwMode="auto">
          <a:xfrm>
            <a:off x="423687" y="3619174"/>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51043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078" y="1576778"/>
            <a:ext cx="8388000" cy="403480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54154" y="2246682"/>
            <a:ext cx="4566158" cy="3885239"/>
          </a:xfrm>
        </p:spPr>
        <p:txBody>
          <a:bodyPr/>
          <a:lstStyle/>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The aim of this toolbox talk is to communicate company policy of ensuring that all drivers (including sub-contracted and agency drivers</a:t>
            </a:r>
            <a:r>
              <a:rPr lang="en-GB" sz="2000" dirty="0" smtClean="0">
                <a:latin typeface="Arial" panose="020B0604020202020204" pitchFamily="34" charset="0"/>
                <a:ea typeface="AECOM Sans" panose="020B0504020202020204" pitchFamily="34" charset="0"/>
                <a:cs typeface="Arial" panose="020B0604020202020204" pitchFamily="34" charset="0"/>
              </a:rPr>
              <a:t>):</a:t>
            </a:r>
          </a:p>
          <a:p>
            <a:pPr marL="342900" indent="-342900">
              <a:spcBef>
                <a:spcPts val="0"/>
              </a:spcBef>
              <a:spcAft>
                <a:spcPts val="600"/>
              </a:spcAft>
              <a:buFont typeface="Arial" panose="020B0604020202020204" pitchFamily="34" charset="0"/>
              <a:buChar char="•"/>
            </a:pPr>
            <a:r>
              <a:rPr lang="en-GB" sz="2000" dirty="0" smtClean="0">
                <a:latin typeface="Arial" panose="020B0604020202020204" pitchFamily="34" charset="0"/>
                <a:ea typeface="AECOM Sans" panose="020B0504020202020204" pitchFamily="34" charset="0"/>
                <a:cs typeface="Arial" panose="020B0604020202020204" pitchFamily="34" charset="0"/>
              </a:rPr>
              <a:t>Drive within the </a:t>
            </a:r>
            <a:r>
              <a:rPr lang="en-GB" sz="2000" dirty="0">
                <a:latin typeface="Arial" panose="020B0604020202020204" pitchFamily="34" charset="0"/>
                <a:ea typeface="AECOM Sans" panose="020B0504020202020204" pitchFamily="34" charset="0"/>
                <a:cs typeface="Arial" panose="020B0604020202020204" pitchFamily="34" charset="0"/>
              </a:rPr>
              <a:t>Highway Code </a:t>
            </a:r>
          </a:p>
          <a:p>
            <a:pPr marL="342900" indent="-342900">
              <a:spcBef>
                <a:spcPts val="0"/>
              </a:spcBef>
              <a:spcAft>
                <a:spcPts val="600"/>
              </a:spcAft>
              <a:buFont typeface="Arial" panose="020B0604020202020204" pitchFamily="34" charset="0"/>
              <a:buChar char="•"/>
            </a:pPr>
            <a:r>
              <a:rPr lang="en-GB" sz="2000" dirty="0" smtClean="0">
                <a:latin typeface="Arial" panose="020B0604020202020204" pitchFamily="34" charset="0"/>
                <a:ea typeface="AECOM Sans" panose="020B0504020202020204" pitchFamily="34" charset="0"/>
                <a:cs typeface="Arial" panose="020B0604020202020204" pitchFamily="34" charset="0"/>
              </a:rPr>
              <a:t>Follow </a:t>
            </a:r>
            <a:r>
              <a:rPr lang="en-GB" sz="2000" dirty="0">
                <a:latin typeface="Arial" panose="020B0604020202020204" pitchFamily="34" charset="0"/>
                <a:ea typeface="AECOM Sans" panose="020B0504020202020204" pitchFamily="34" charset="0"/>
                <a:cs typeface="Arial" panose="020B0604020202020204" pitchFamily="34" charset="0"/>
              </a:rPr>
              <a:t>company policy at all times </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pPr marL="342900" indent="-342900">
              <a:spcBef>
                <a:spcPts val="0"/>
              </a:spcBef>
              <a:spcAft>
                <a:spcPts val="600"/>
              </a:spcAft>
              <a:buFont typeface="Arial" panose="020B0604020202020204" pitchFamily="34" charset="0"/>
              <a:buChar char="•"/>
            </a:pPr>
            <a:r>
              <a:rPr lang="en-GB" sz="2000" dirty="0" smtClean="0">
                <a:latin typeface="Arial" panose="020B0604020202020204" pitchFamily="34" charset="0"/>
                <a:ea typeface="AECOM Sans" panose="020B0504020202020204" pitchFamily="34" charset="0"/>
                <a:cs typeface="Arial" panose="020B0604020202020204" pitchFamily="34" charset="0"/>
              </a:rPr>
              <a:t>Pay </a:t>
            </a:r>
            <a:r>
              <a:rPr lang="en-GB" sz="2000" dirty="0">
                <a:latin typeface="Arial" panose="020B0604020202020204" pitchFamily="34" charset="0"/>
                <a:ea typeface="AECOM Sans" panose="020B0504020202020204" pitchFamily="34" charset="0"/>
                <a:cs typeface="Arial" panose="020B0604020202020204" pitchFamily="34" charset="0"/>
              </a:rPr>
              <a:t>particular attention to vulnerable road users</a:t>
            </a:r>
          </a:p>
        </p:txBody>
      </p:sp>
      <p:sp>
        <p:nvSpPr>
          <p:cNvPr id="17" name="Rectangle 16"/>
          <p:cNvSpPr/>
          <p:nvPr/>
        </p:nvSpPr>
        <p:spPr bwMode="auto">
          <a:xfrm rot="1277617">
            <a:off x="5332397" y="1330627"/>
            <a:ext cx="483130" cy="50672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9" name="Title 2"/>
          <p:cNvSpPr>
            <a:spLocks noGrp="1"/>
          </p:cNvSpPr>
          <p:nvPr>
            <p:ph type="title"/>
          </p:nvPr>
        </p:nvSpPr>
        <p:spPr>
          <a:xfrm>
            <a:off x="440812" y="369638"/>
            <a:ext cx="8229600" cy="612532"/>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Aim of toolbox talk</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r="-26654"/>
          <a:stretch/>
        </p:blipFill>
        <p:spPr>
          <a:xfrm>
            <a:off x="5077435" y="1576778"/>
            <a:ext cx="5669733" cy="4034808"/>
          </a:xfrm>
          <a:prstGeom prst="trapezoid">
            <a:avLst>
              <a:gd name="adj" fmla="val 37592"/>
            </a:avLst>
          </a:prstGeom>
        </p:spPr>
      </p:pic>
      <p:sp>
        <p:nvSpPr>
          <p:cNvPr id="7" name="Rectangle 6"/>
          <p:cNvSpPr/>
          <p:nvPr/>
        </p:nvSpPr>
        <p:spPr bwMode="auto">
          <a:xfrm>
            <a:off x="396214" y="235380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95386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47220"/>
            <a:ext cx="8153400" cy="663146"/>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What can you do?</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87825" y="1460667"/>
            <a:ext cx="8495092" cy="441762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556338"/>
            <a:ext cx="8273317" cy="4155695"/>
          </a:xfrm>
        </p:spPr>
        <p:txBody>
          <a:bodyPr/>
          <a:lstStyle/>
          <a:p>
            <a:r>
              <a:rPr lang="en-GB" sz="2000" dirty="0" smtClean="0">
                <a:latin typeface="Arial" panose="020B0604020202020204" pitchFamily="34" charset="0"/>
                <a:ea typeface="AECOM Sans" panose="020B0504020202020204" pitchFamily="34" charset="0"/>
                <a:cs typeface="Arial" panose="020B0604020202020204" pitchFamily="34" charset="0"/>
              </a:rPr>
              <a:t>Always obey the speed limit </a:t>
            </a:r>
            <a:endParaRPr lang="en-GB" sz="2000" dirty="0">
              <a:latin typeface="Arial" panose="020B0604020202020204" pitchFamily="34" charset="0"/>
              <a:ea typeface="AECOM Sans" panose="020B0504020202020204" pitchFamily="34" charset="0"/>
              <a:cs typeface="Arial" panose="020B0604020202020204" pitchFamily="34" charset="0"/>
            </a:endParaRPr>
          </a:p>
          <a:p>
            <a:r>
              <a:rPr lang="en-GB" sz="2000" dirty="0">
                <a:latin typeface="Arial" panose="020B0604020202020204" pitchFamily="34" charset="0"/>
                <a:ea typeface="AECOM Sans" panose="020B0504020202020204" pitchFamily="34" charset="0"/>
                <a:cs typeface="Arial" panose="020B0604020202020204" pitchFamily="34" charset="0"/>
              </a:rPr>
              <a:t>Always </a:t>
            </a:r>
            <a:r>
              <a:rPr lang="en-GB" sz="2000" dirty="0" smtClean="0">
                <a:latin typeface="Arial" panose="020B0604020202020204" pitchFamily="34" charset="0"/>
                <a:ea typeface="AECOM Sans" panose="020B0504020202020204" pitchFamily="34" charset="0"/>
                <a:cs typeface="Arial" panose="020B0604020202020204" pitchFamily="34" charset="0"/>
              </a:rPr>
              <a:t>use your seat belt</a:t>
            </a:r>
            <a:endParaRPr lang="en-GB" sz="2000" dirty="0">
              <a:latin typeface="Arial" panose="020B0604020202020204" pitchFamily="34" charset="0"/>
              <a:ea typeface="AECOM Sans" panose="020B0504020202020204" pitchFamily="34" charset="0"/>
              <a:cs typeface="Arial" panose="020B0604020202020204" pitchFamily="34" charset="0"/>
            </a:endParaRPr>
          </a:p>
          <a:p>
            <a:r>
              <a:rPr lang="en-GB" sz="2000" dirty="0">
                <a:latin typeface="Arial" panose="020B0604020202020204" pitchFamily="34" charset="0"/>
                <a:ea typeface="AECOM Sans" panose="020B0504020202020204" pitchFamily="34" charset="0"/>
                <a:cs typeface="Arial" panose="020B0604020202020204" pitchFamily="34" charset="0"/>
              </a:rPr>
              <a:t>Never use your mobile phone or other in-vehicle technology whilst driving</a:t>
            </a:r>
          </a:p>
          <a:p>
            <a:r>
              <a:rPr lang="en-GB" sz="2000" dirty="0">
                <a:latin typeface="Arial" panose="020B0604020202020204" pitchFamily="34" charset="0"/>
                <a:ea typeface="AECOM Sans" panose="020B0504020202020204" pitchFamily="34" charset="0"/>
                <a:cs typeface="Arial" panose="020B0604020202020204" pitchFamily="34" charset="0"/>
              </a:rPr>
              <a:t>Do not eat, drink or smoke whilst driving</a:t>
            </a:r>
          </a:p>
          <a:p>
            <a:r>
              <a:rPr lang="en-GB" sz="2000" dirty="0">
                <a:latin typeface="Arial" panose="020B0604020202020204" pitchFamily="34" charset="0"/>
                <a:ea typeface="AECOM Sans" panose="020B0504020202020204" pitchFamily="34" charset="0"/>
                <a:cs typeface="Arial" panose="020B0604020202020204" pitchFamily="34" charset="0"/>
              </a:rPr>
              <a:t>Watch out for vulnerable road </a:t>
            </a:r>
            <a:r>
              <a:rPr lang="en-GB" sz="2000" dirty="0" smtClean="0">
                <a:latin typeface="Arial" panose="020B0604020202020204" pitchFamily="34" charset="0"/>
                <a:ea typeface="AECOM Sans" panose="020B0504020202020204" pitchFamily="34" charset="0"/>
                <a:cs typeface="Arial" panose="020B0604020202020204" pitchFamily="34" charset="0"/>
              </a:rPr>
              <a:t>users</a:t>
            </a:r>
          </a:p>
          <a:p>
            <a:r>
              <a:rPr lang="en-GB" sz="2000" dirty="0">
                <a:latin typeface="Arial" panose="020B0604020202020204" pitchFamily="34" charset="0"/>
                <a:ea typeface="AECOM Sans" panose="020B0504020202020204" pitchFamily="34" charset="0"/>
                <a:cs typeface="Arial" panose="020B0604020202020204" pitchFamily="34" charset="0"/>
              </a:rPr>
              <a:t>Take sufficient breaks</a:t>
            </a:r>
          </a:p>
          <a:p>
            <a:r>
              <a:rPr lang="en-GB" sz="2000" dirty="0">
                <a:latin typeface="Arial" panose="020B0604020202020204" pitchFamily="34" charset="0"/>
                <a:ea typeface="AECOM Sans" panose="020B0504020202020204" pitchFamily="34" charset="0"/>
                <a:cs typeface="Arial" panose="020B0604020202020204" pitchFamily="34" charset="0"/>
              </a:rPr>
              <a:t>Never drive under the influence of drugs or </a:t>
            </a:r>
            <a:r>
              <a:rPr lang="en-GB" sz="2000" dirty="0" smtClean="0">
                <a:latin typeface="Arial" panose="020B0604020202020204" pitchFamily="34" charset="0"/>
                <a:ea typeface="AECOM Sans" panose="020B0504020202020204" pitchFamily="34" charset="0"/>
                <a:cs typeface="Arial" panose="020B0604020202020204" pitchFamily="34" charset="0"/>
              </a:rPr>
              <a:t>alcohol</a:t>
            </a:r>
            <a:endParaRPr lang="en-GB" sz="2000" dirty="0">
              <a:latin typeface="Arial" panose="020B0604020202020204" pitchFamily="34" charset="0"/>
              <a:ea typeface="AECOM Sans" panose="020B0504020202020204" pitchFamily="34" charset="0"/>
              <a:cs typeface="Arial" panose="020B0604020202020204" pitchFamily="34" charset="0"/>
            </a:endParaRPr>
          </a:p>
          <a:p>
            <a:r>
              <a:rPr lang="en-GB" sz="2000" dirty="0">
                <a:latin typeface="Arial" panose="020B0604020202020204" pitchFamily="34" charset="0"/>
                <a:ea typeface="AECOM Sans" panose="020B0504020202020204" pitchFamily="34" charset="0"/>
                <a:cs typeface="Arial" panose="020B0604020202020204" pitchFamily="34" charset="0"/>
              </a:rPr>
              <a:t>Drive smoothly, avoid sudden harsh braking and rapid acceleration</a:t>
            </a:r>
          </a:p>
          <a:p>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6" name="Rectangle 5"/>
          <p:cNvSpPr/>
          <p:nvPr/>
        </p:nvSpPr>
        <p:spPr bwMode="auto">
          <a:xfrm>
            <a:off x="397314" y="167228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7" name="Rectangle 6"/>
          <p:cNvSpPr/>
          <p:nvPr/>
        </p:nvSpPr>
        <p:spPr bwMode="auto">
          <a:xfrm>
            <a:off x="397953" y="268631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8" name="Rectangle 7"/>
          <p:cNvSpPr/>
          <p:nvPr/>
        </p:nvSpPr>
        <p:spPr bwMode="auto">
          <a:xfrm>
            <a:off x="397314" y="398804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87825" y="215790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94197" y="451576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387475" y="351160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2" name="Rectangle 11"/>
          <p:cNvSpPr/>
          <p:nvPr/>
        </p:nvSpPr>
        <p:spPr bwMode="auto">
          <a:xfrm>
            <a:off x="389396" y="499716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3" name="Rectangle 12"/>
          <p:cNvSpPr/>
          <p:nvPr/>
        </p:nvSpPr>
        <p:spPr bwMode="auto">
          <a:xfrm>
            <a:off x="387825" y="552553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34986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86" y="328604"/>
            <a:ext cx="8153400" cy="663146"/>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Keeping to the speed limit</a:t>
            </a:r>
          </a:p>
        </p:txBody>
      </p:sp>
      <p:sp>
        <p:nvSpPr>
          <p:cNvPr id="4" name="Rectangle 3"/>
          <p:cNvSpPr/>
          <p:nvPr/>
        </p:nvSpPr>
        <p:spPr>
          <a:xfrm>
            <a:off x="375391" y="1192562"/>
            <a:ext cx="8495092" cy="4641189"/>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354464"/>
            <a:ext cx="8153399" cy="3850618"/>
          </a:xfrm>
        </p:spPr>
        <p:txBody>
          <a:bodyPr/>
          <a:lstStyle/>
          <a:p>
            <a:r>
              <a:rPr lang="en-GB" sz="2000" dirty="0">
                <a:latin typeface="Arial" panose="020B0604020202020204" pitchFamily="34" charset="0"/>
                <a:ea typeface="AECOM Sans" panose="020B0504020202020204" pitchFamily="34" charset="0"/>
                <a:cs typeface="Arial" panose="020B0604020202020204" pitchFamily="34" charset="0"/>
              </a:rPr>
              <a:t>Speeding is a one of the main factors in fatal road accidents</a:t>
            </a:r>
          </a:p>
          <a:p>
            <a:pPr>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Plan </a:t>
            </a:r>
            <a:r>
              <a:rPr lang="en-GB" sz="2000" dirty="0">
                <a:latin typeface="Arial" panose="020B0604020202020204" pitchFamily="34" charset="0"/>
                <a:ea typeface="AECOM Sans" panose="020B0504020202020204" pitchFamily="34" charset="0"/>
                <a:cs typeface="Arial" panose="020B0604020202020204" pitchFamily="34" charset="0"/>
              </a:rPr>
              <a:t>your journey accordingly, always assume some delay due to traffic</a:t>
            </a:r>
          </a:p>
          <a:p>
            <a:pPr>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In 2014, 282 people were killed by someone exceeding the speed </a:t>
            </a:r>
            <a:r>
              <a:rPr lang="en-GB" sz="2000" dirty="0" smtClean="0">
                <a:latin typeface="Arial" panose="020B0604020202020204" pitchFamily="34" charset="0"/>
                <a:ea typeface="AECOM Sans" panose="020B0504020202020204" pitchFamily="34" charset="0"/>
                <a:cs typeface="Arial" panose="020B0604020202020204" pitchFamily="34" charset="0"/>
              </a:rPr>
              <a:t>limit. 126 </a:t>
            </a:r>
            <a:r>
              <a:rPr lang="en-GB" sz="2000" dirty="0">
                <a:latin typeface="Arial" panose="020B0604020202020204" pitchFamily="34" charset="0"/>
                <a:ea typeface="AECOM Sans" panose="020B0504020202020204" pitchFamily="34" charset="0"/>
                <a:cs typeface="Arial" panose="020B0604020202020204" pitchFamily="34" charset="0"/>
              </a:rPr>
              <a:t>people died when someone was travelling too fast for the conditions</a:t>
            </a:r>
          </a:p>
          <a:p>
            <a:pPr>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Know your speed limits!</a:t>
            </a:r>
          </a:p>
          <a:p>
            <a:pPr>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Remember! - If you cause an accident you will have to live with the emotional consequences of deaths or injuries caused to others</a:t>
            </a:r>
          </a:p>
          <a:p>
            <a:endParaRPr lang="en-GB" dirty="0">
              <a:latin typeface="AECOM Sans" panose="020B0504020202020204" pitchFamily="34" charset="0"/>
              <a:ea typeface="AECOM Sans" panose="020B0504020202020204" pitchFamily="34" charset="0"/>
              <a:cs typeface="AECOM Sans" panose="020B0504020202020204" pitchFamily="34" charset="0"/>
            </a:endParaRPr>
          </a:p>
        </p:txBody>
      </p:sp>
      <p:sp>
        <p:nvSpPr>
          <p:cNvPr id="7" name="Rectangle 6"/>
          <p:cNvSpPr/>
          <p:nvPr/>
        </p:nvSpPr>
        <p:spPr bwMode="auto">
          <a:xfrm>
            <a:off x="386078" y="284437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78772" y="198716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82322" y="405487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6" name="Rectangle 15"/>
          <p:cNvSpPr/>
          <p:nvPr/>
        </p:nvSpPr>
        <p:spPr bwMode="auto">
          <a:xfrm>
            <a:off x="386078" y="145079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827583" y="5605155"/>
            <a:ext cx="8042899" cy="618766"/>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r>
              <a:rPr lang="en-GB" sz="1600" b="1" kern="0" dirty="0">
                <a:solidFill>
                  <a:srgbClr val="000000"/>
                </a:solidFill>
                <a:latin typeface="Arial"/>
                <a:ea typeface="+mn-ea"/>
                <a:cs typeface="Arial"/>
              </a:rPr>
              <a:t>Rule </a:t>
            </a:r>
            <a:r>
              <a:rPr lang="en-GB" sz="1600" b="1" kern="0" dirty="0" smtClean="0">
                <a:solidFill>
                  <a:srgbClr val="000000"/>
                </a:solidFill>
                <a:latin typeface="Arial"/>
                <a:cs typeface="Arial"/>
              </a:rPr>
              <a:t>124</a:t>
            </a:r>
            <a:r>
              <a:rPr lang="en-GB" sz="1600" b="1" kern="0" dirty="0" smtClean="0">
                <a:solidFill>
                  <a:srgbClr val="000000"/>
                </a:solidFill>
                <a:latin typeface="Arial"/>
                <a:ea typeface="+mn-ea"/>
                <a:cs typeface="Arial"/>
              </a:rPr>
              <a:t> </a:t>
            </a:r>
            <a:r>
              <a:rPr lang="en-GB" sz="1600" b="1" kern="0" dirty="0">
                <a:solidFill>
                  <a:srgbClr val="000000"/>
                </a:solidFill>
                <a:latin typeface="Arial"/>
                <a:ea typeface="+mn-ea"/>
                <a:cs typeface="Arial"/>
              </a:rPr>
              <a:t>of the Highway Code states:</a:t>
            </a:r>
            <a:br>
              <a:rPr lang="en-GB" sz="1600" b="1" kern="0" dirty="0">
                <a:solidFill>
                  <a:srgbClr val="000000"/>
                </a:solidFill>
                <a:latin typeface="Arial"/>
                <a:ea typeface="+mn-ea"/>
                <a:cs typeface="Arial"/>
              </a:rPr>
            </a:br>
            <a:r>
              <a:rPr lang="en-GB" sz="1600" kern="0" dirty="0" smtClean="0">
                <a:solidFill>
                  <a:srgbClr val="000000"/>
                </a:solidFill>
                <a:latin typeface="Arial"/>
                <a:cs typeface="Arial"/>
              </a:rPr>
              <a:t>You must not exceed the maximum speed limit for the road and for your vehicle</a:t>
            </a:r>
            <a:endParaRPr lang="en-GB" sz="1600" kern="0" dirty="0"/>
          </a:p>
        </p:txBody>
      </p:sp>
      <p:grpSp>
        <p:nvGrpSpPr>
          <p:cNvPr id="18" name="Group 17"/>
          <p:cNvGrpSpPr/>
          <p:nvPr/>
        </p:nvGrpSpPr>
        <p:grpSpPr>
          <a:xfrm>
            <a:off x="66640" y="5367649"/>
            <a:ext cx="1204019" cy="934839"/>
            <a:chOff x="502721" y="4594720"/>
            <a:chExt cx="1182144" cy="1162022"/>
          </a:xfrm>
        </p:grpSpPr>
        <p:sp>
          <p:nvSpPr>
            <p:cNvPr id="19" name="Isosceles Triangle 18"/>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721" y="4594720"/>
              <a:ext cx="1182144" cy="1162022"/>
            </a:xfrm>
            <a:prstGeom prst="rect">
              <a:avLst/>
            </a:prstGeom>
          </p:spPr>
        </p:pic>
      </p:grpSp>
      <p:sp>
        <p:nvSpPr>
          <p:cNvPr id="21" name="Rectangle 20"/>
          <p:cNvSpPr/>
          <p:nvPr/>
        </p:nvSpPr>
        <p:spPr bwMode="auto">
          <a:xfrm>
            <a:off x="379775" y="464666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pic>
        <p:nvPicPr>
          <p:cNvPr id="22" name="Picture 4" descr="http://www.scania.co.uk/Images/Anecdotes-odometer-retina_tcm48-354828.png"/>
          <p:cNvPicPr>
            <a:picLocks noChangeAspect="1" noChangeArrowheads="1"/>
          </p:cNvPicPr>
          <p:nvPr/>
        </p:nvPicPr>
        <p:blipFill rotWithShape="1">
          <a:blip r:embed="rId4" cstate="print">
            <a:lum/>
            <a:extLst>
              <a:ext uri="{28A0092B-C50C-407E-A947-70E740481C1C}">
                <a14:useLocalDpi xmlns:a14="http://schemas.microsoft.com/office/drawing/2010/main"/>
              </a:ext>
            </a:extLst>
          </a:blip>
          <a:srcRect/>
          <a:stretch/>
        </p:blipFill>
        <p:spPr bwMode="auto">
          <a:xfrm>
            <a:off x="8131459" y="0"/>
            <a:ext cx="1263079" cy="1034910"/>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63113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5942" y="1184892"/>
            <a:ext cx="8388000" cy="3818559"/>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29062" y="1532409"/>
            <a:ext cx="4403503" cy="3441599"/>
          </a:xfrm>
        </p:spPr>
        <p:txBody>
          <a:bodyPr/>
          <a:lstStyle/>
          <a:p>
            <a:r>
              <a:rPr lang="en-GB" sz="2000" dirty="0" smtClean="0">
                <a:latin typeface="Arial" panose="020B0604020202020204" pitchFamily="34" charset="0"/>
                <a:ea typeface="AECOM Sans" panose="020B0504020202020204" pitchFamily="34" charset="0"/>
                <a:cs typeface="Arial" panose="020B0604020202020204" pitchFamily="34" charset="0"/>
              </a:rPr>
              <a:t>Always use </a:t>
            </a:r>
            <a:r>
              <a:rPr lang="en-GB" sz="2000" dirty="0">
                <a:latin typeface="Arial" panose="020B0604020202020204" pitchFamily="34" charset="0"/>
                <a:ea typeface="AECOM Sans" panose="020B0504020202020204" pitchFamily="34" charset="0"/>
                <a:cs typeface="Arial" panose="020B0604020202020204" pitchFamily="34" charset="0"/>
              </a:rPr>
              <a:t>your seat belt - In a crash you are twice as likely to die if you don’t</a:t>
            </a:r>
          </a:p>
          <a:p>
            <a:r>
              <a:rPr lang="en-GB" sz="2000" dirty="0">
                <a:latin typeface="Arial" panose="020B0604020202020204" pitchFamily="34" charset="0"/>
                <a:ea typeface="AECOM Sans" panose="020B0504020202020204" pitchFamily="34" charset="0"/>
                <a:cs typeface="Arial" panose="020B0604020202020204" pitchFamily="34" charset="0"/>
              </a:rPr>
              <a:t>Put your seat belt on before starting your journey</a:t>
            </a:r>
          </a:p>
          <a:p>
            <a:r>
              <a:rPr lang="en-GB" sz="2000" dirty="0">
                <a:latin typeface="Arial" panose="020B0604020202020204" pitchFamily="34" charset="0"/>
                <a:ea typeface="AECOM Sans" panose="020B0504020202020204" pitchFamily="34" charset="0"/>
                <a:cs typeface="Arial" panose="020B0604020202020204" pitchFamily="34" charset="0"/>
              </a:rPr>
              <a:t>Encourage your passengers to do so</a:t>
            </a:r>
          </a:p>
          <a:p>
            <a:r>
              <a:rPr lang="en-GB" sz="2000" dirty="0">
                <a:latin typeface="Arial" panose="020B0604020202020204" pitchFamily="34" charset="0"/>
                <a:ea typeface="AECOM Sans" panose="020B0504020202020204" pitchFamily="34" charset="0"/>
                <a:cs typeface="Arial" panose="020B0604020202020204" pitchFamily="34" charset="0"/>
              </a:rPr>
              <a:t>Using your seat belt can save your life</a:t>
            </a:r>
          </a:p>
        </p:txBody>
      </p:sp>
      <p:sp>
        <p:nvSpPr>
          <p:cNvPr id="17" name="Rectangle 16"/>
          <p:cNvSpPr/>
          <p:nvPr/>
        </p:nvSpPr>
        <p:spPr bwMode="auto">
          <a:xfrm rot="1277617">
            <a:off x="5322261" y="938741"/>
            <a:ext cx="483130" cy="50672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24" name="Rectangle 23"/>
          <p:cNvSpPr/>
          <p:nvPr/>
        </p:nvSpPr>
        <p:spPr bwMode="auto">
          <a:xfrm>
            <a:off x="395062" y="357657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5" name="Rectangle 24"/>
          <p:cNvSpPr/>
          <p:nvPr/>
        </p:nvSpPr>
        <p:spPr bwMode="auto">
          <a:xfrm>
            <a:off x="375942" y="167490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77540" y="27633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69638"/>
            <a:ext cx="8229600" cy="612532"/>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Using your seat belt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2146" y="1202972"/>
            <a:ext cx="5703619" cy="3806661"/>
          </a:xfrm>
          <a:prstGeom prst="trapezoid">
            <a:avLst>
              <a:gd name="adj" fmla="val 37592"/>
            </a:avLst>
          </a:prstGeom>
        </p:spPr>
      </p:pic>
      <p:sp>
        <p:nvSpPr>
          <p:cNvPr id="15" name="Rectangle 14"/>
          <p:cNvSpPr/>
          <p:nvPr/>
        </p:nvSpPr>
        <p:spPr bwMode="auto">
          <a:xfrm>
            <a:off x="387817" y="409711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0" name="Rectangle 19"/>
          <p:cNvSpPr/>
          <p:nvPr/>
        </p:nvSpPr>
        <p:spPr bwMode="auto">
          <a:xfrm>
            <a:off x="744455" y="5229200"/>
            <a:ext cx="8332869" cy="864096"/>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r>
              <a:rPr lang="en-GB" sz="1800" b="1" kern="0" dirty="0">
                <a:solidFill>
                  <a:srgbClr val="000000"/>
                </a:solidFill>
                <a:latin typeface="Arial"/>
                <a:ea typeface="+mn-ea"/>
                <a:cs typeface="Arial"/>
              </a:rPr>
              <a:t>Rule </a:t>
            </a:r>
            <a:r>
              <a:rPr lang="en-GB" sz="1800" b="1" kern="0" dirty="0" smtClean="0">
                <a:solidFill>
                  <a:srgbClr val="000000"/>
                </a:solidFill>
                <a:latin typeface="Arial"/>
                <a:ea typeface="+mn-ea"/>
                <a:cs typeface="Arial"/>
              </a:rPr>
              <a:t>99 </a:t>
            </a:r>
            <a:r>
              <a:rPr lang="en-GB" sz="1800" b="1" kern="0" dirty="0">
                <a:solidFill>
                  <a:srgbClr val="000000"/>
                </a:solidFill>
                <a:latin typeface="Arial"/>
                <a:ea typeface="+mn-ea"/>
                <a:cs typeface="Arial"/>
              </a:rPr>
              <a:t>of the Highway Code states:</a:t>
            </a:r>
            <a:br>
              <a:rPr lang="en-GB" sz="1800" b="1" kern="0" dirty="0">
                <a:solidFill>
                  <a:srgbClr val="000000"/>
                </a:solidFill>
                <a:latin typeface="Arial"/>
                <a:ea typeface="+mn-ea"/>
                <a:cs typeface="Arial"/>
              </a:rPr>
            </a:br>
            <a:r>
              <a:rPr lang="en-GB" sz="1800" kern="0" dirty="0">
                <a:solidFill>
                  <a:srgbClr val="000000"/>
                </a:solidFill>
                <a:latin typeface="Arial"/>
                <a:ea typeface="+mn-ea"/>
                <a:cs typeface="Arial"/>
              </a:rPr>
              <a:t>Drivers must </a:t>
            </a:r>
            <a:r>
              <a:rPr lang="en-GB" sz="1800" kern="0" dirty="0" smtClean="0">
                <a:solidFill>
                  <a:srgbClr val="000000"/>
                </a:solidFill>
                <a:latin typeface="Arial"/>
                <a:cs typeface="Arial"/>
              </a:rPr>
              <a:t>wear a seat belt in cars, vans and other goods vehicles if one is fitted</a:t>
            </a:r>
            <a:endParaRPr lang="en-GB" sz="1800" kern="0" dirty="0"/>
          </a:p>
        </p:txBody>
      </p:sp>
      <p:grpSp>
        <p:nvGrpSpPr>
          <p:cNvPr id="21" name="Group 20"/>
          <p:cNvGrpSpPr/>
          <p:nvPr/>
        </p:nvGrpSpPr>
        <p:grpSpPr>
          <a:xfrm>
            <a:off x="37763" y="5003451"/>
            <a:ext cx="1144357" cy="1162022"/>
            <a:chOff x="502721" y="4594720"/>
            <a:chExt cx="1182144" cy="1162022"/>
          </a:xfrm>
        </p:grpSpPr>
        <p:sp>
          <p:nvSpPr>
            <p:cNvPr id="22" name="Isosceles Triangle 21"/>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2721" y="4594720"/>
              <a:ext cx="1182144" cy="1162022"/>
            </a:xfrm>
            <a:prstGeom prst="rect">
              <a:avLst/>
            </a:prstGeom>
          </p:spPr>
        </p:pic>
      </p:grpSp>
    </p:spTree>
    <p:extLst>
      <p:ext uri="{BB962C8B-B14F-4D97-AF65-F5344CB8AC3E}">
        <p14:creationId xmlns:p14="http://schemas.microsoft.com/office/powerpoint/2010/main" val="140791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5942" y="1209424"/>
            <a:ext cx="8388000" cy="368293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29062" y="1733519"/>
            <a:ext cx="4497999" cy="3158835"/>
          </a:xfrm>
        </p:spPr>
        <p:txBody>
          <a:bodyPr/>
          <a:lstStyle/>
          <a:p>
            <a:r>
              <a:rPr lang="en-GB" sz="2000" dirty="0">
                <a:latin typeface="Arial" panose="020B0604020202020204" pitchFamily="34" charset="0"/>
                <a:ea typeface="AECOM Sans" panose="020B0504020202020204" pitchFamily="34" charset="0"/>
                <a:cs typeface="Arial" panose="020B0604020202020204" pitchFamily="34" charset="0"/>
              </a:rPr>
              <a:t>It is illegal to use your mobile while </a:t>
            </a:r>
            <a:r>
              <a:rPr lang="en-GB" sz="2000" dirty="0" smtClean="0">
                <a:latin typeface="Arial" panose="020B0604020202020204" pitchFamily="34" charset="0"/>
                <a:ea typeface="AECOM Sans" panose="020B0504020202020204" pitchFamily="34" charset="0"/>
                <a:cs typeface="Arial" panose="020B0604020202020204" pitchFamily="34" charset="0"/>
              </a:rPr>
              <a:t>driving</a:t>
            </a:r>
            <a:endParaRPr lang="en-GB" sz="2000" dirty="0">
              <a:latin typeface="Arial" panose="020B0604020202020204" pitchFamily="34" charset="0"/>
              <a:ea typeface="AECOM Sans" panose="020B0504020202020204" pitchFamily="34" charset="0"/>
              <a:cs typeface="Arial" panose="020B0604020202020204" pitchFamily="34" charset="0"/>
            </a:endParaRPr>
          </a:p>
          <a:p>
            <a:r>
              <a:rPr lang="en-GB" sz="2000" dirty="0">
                <a:latin typeface="Arial" panose="020B0604020202020204" pitchFamily="34" charset="0"/>
                <a:ea typeface="AECOM Sans" panose="020B0504020202020204" pitchFamily="34" charset="0"/>
                <a:cs typeface="Arial" panose="020B0604020202020204" pitchFamily="34" charset="0"/>
              </a:rPr>
              <a:t>If go to court you could be disqualified from driving and get a maximum fine of £</a:t>
            </a:r>
            <a:r>
              <a:rPr lang="en-GB" sz="2000" dirty="0" smtClean="0">
                <a:latin typeface="Arial" panose="020B0604020202020204" pitchFamily="34" charset="0"/>
                <a:ea typeface="AECOM Sans" panose="020B0504020202020204" pitchFamily="34" charset="0"/>
                <a:cs typeface="Arial" panose="020B0604020202020204" pitchFamily="34" charset="0"/>
              </a:rPr>
              <a:t>1,000</a:t>
            </a:r>
            <a:endParaRPr lang="en-GB" sz="2000" dirty="0">
              <a:latin typeface="Arial" panose="020B0604020202020204" pitchFamily="34" charset="0"/>
              <a:ea typeface="AECOM Sans" panose="020B0504020202020204" pitchFamily="34" charset="0"/>
              <a:cs typeface="Arial" panose="020B0604020202020204" pitchFamily="34" charset="0"/>
            </a:endParaRPr>
          </a:p>
          <a:p>
            <a:r>
              <a:rPr lang="en-GB" sz="2000" dirty="0">
                <a:latin typeface="Arial" panose="020B0604020202020204" pitchFamily="34" charset="0"/>
                <a:ea typeface="AECOM Sans" panose="020B0504020202020204" pitchFamily="34" charset="0"/>
                <a:cs typeface="Arial" panose="020B0604020202020204" pitchFamily="34" charset="0"/>
              </a:rPr>
              <a:t>Set your sat </a:t>
            </a:r>
            <a:r>
              <a:rPr lang="en-GB" sz="2000" dirty="0" err="1">
                <a:latin typeface="Arial" panose="020B0604020202020204" pitchFamily="34" charset="0"/>
                <a:ea typeface="AECOM Sans" panose="020B0504020202020204" pitchFamily="34" charset="0"/>
                <a:cs typeface="Arial" panose="020B0604020202020204" pitchFamily="34" charset="0"/>
              </a:rPr>
              <a:t>nav</a:t>
            </a:r>
            <a:r>
              <a:rPr lang="en-GB" sz="2000" dirty="0">
                <a:latin typeface="Arial" panose="020B0604020202020204" pitchFamily="34" charset="0"/>
                <a:ea typeface="AECOM Sans" panose="020B0504020202020204" pitchFamily="34" charset="0"/>
                <a:cs typeface="Arial" panose="020B0604020202020204" pitchFamily="34" charset="0"/>
              </a:rPr>
              <a:t> before starting your journey</a:t>
            </a:r>
          </a:p>
        </p:txBody>
      </p:sp>
      <p:sp>
        <p:nvSpPr>
          <p:cNvPr id="17" name="Rectangle 16"/>
          <p:cNvSpPr/>
          <p:nvPr/>
        </p:nvSpPr>
        <p:spPr bwMode="auto">
          <a:xfrm rot="1277617">
            <a:off x="5482878" y="939724"/>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24" name="Rectangle 23"/>
          <p:cNvSpPr/>
          <p:nvPr/>
        </p:nvSpPr>
        <p:spPr bwMode="auto">
          <a:xfrm>
            <a:off x="380107" y="376631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5" name="Rectangle 24"/>
          <p:cNvSpPr/>
          <p:nvPr/>
        </p:nvSpPr>
        <p:spPr bwMode="auto">
          <a:xfrm>
            <a:off x="362585" y="181889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62585" y="265617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155883"/>
            <a:ext cx="8229600" cy="612532"/>
          </a:xfrm>
        </p:spPr>
        <p:txBody>
          <a:bodyPr/>
          <a:lstStyle/>
          <a:p>
            <a:r>
              <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rPr>
              <a:t>Mobile phone / in-vehicle technology usage whilst driving</a:t>
            </a:r>
          </a:p>
        </p:txBody>
      </p:sp>
      <p:sp>
        <p:nvSpPr>
          <p:cNvPr id="20" name="Rectangle 19"/>
          <p:cNvSpPr/>
          <p:nvPr/>
        </p:nvSpPr>
        <p:spPr bwMode="auto">
          <a:xfrm>
            <a:off x="744456" y="5229200"/>
            <a:ext cx="8228094" cy="864096"/>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r>
              <a:rPr lang="en-GB" sz="1800" b="1" kern="0" dirty="0">
                <a:solidFill>
                  <a:srgbClr val="000000"/>
                </a:solidFill>
                <a:latin typeface="Arial"/>
                <a:cs typeface="Arial"/>
              </a:rPr>
              <a:t>Rule 149 of the Highway Code states:</a:t>
            </a:r>
            <a:br>
              <a:rPr lang="en-GB" sz="1800" b="1" kern="0" dirty="0">
                <a:solidFill>
                  <a:srgbClr val="000000"/>
                </a:solidFill>
                <a:latin typeface="Arial"/>
                <a:cs typeface="Arial"/>
              </a:rPr>
            </a:br>
            <a:r>
              <a:rPr lang="en-GB" sz="1800" kern="0" dirty="0">
                <a:solidFill>
                  <a:srgbClr val="000000"/>
                </a:solidFill>
                <a:latin typeface="Arial"/>
                <a:cs typeface="Arial"/>
              </a:rPr>
              <a:t>You must not use a hand-held mobile phone, or similar device</a:t>
            </a:r>
            <a:endParaRPr lang="en-GB" sz="1800" kern="0" dirty="0"/>
          </a:p>
        </p:txBody>
      </p:sp>
      <p:grpSp>
        <p:nvGrpSpPr>
          <p:cNvPr id="21" name="Group 20"/>
          <p:cNvGrpSpPr/>
          <p:nvPr/>
        </p:nvGrpSpPr>
        <p:grpSpPr>
          <a:xfrm>
            <a:off x="37763" y="5003451"/>
            <a:ext cx="1144357" cy="1162022"/>
            <a:chOff x="502721" y="4594720"/>
            <a:chExt cx="1182144" cy="1162022"/>
          </a:xfrm>
        </p:grpSpPr>
        <p:sp>
          <p:nvSpPr>
            <p:cNvPr id="22" name="Isosceles Triangle 21"/>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721" y="4594720"/>
              <a:ext cx="1182144" cy="1162022"/>
            </a:xfrm>
            <a:prstGeom prst="rect">
              <a:avLst/>
            </a:prstGeom>
          </p:spPr>
        </p:pic>
      </p:grpSp>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r="-2573"/>
          <a:stretch/>
        </p:blipFill>
        <p:spPr>
          <a:xfrm>
            <a:off x="5421350" y="1209424"/>
            <a:ext cx="5523704" cy="3682930"/>
          </a:xfrm>
          <a:prstGeom prst="trapezoid">
            <a:avLst>
              <a:gd name="adj" fmla="val 37592"/>
            </a:avLst>
          </a:prstGeom>
        </p:spPr>
      </p:pic>
    </p:spTree>
    <p:extLst>
      <p:ext uri="{BB962C8B-B14F-4D97-AF65-F5344CB8AC3E}">
        <p14:creationId xmlns:p14="http://schemas.microsoft.com/office/powerpoint/2010/main" val="26608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4200" y="87122"/>
            <a:ext cx="8229600" cy="612532"/>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Smoking, drinking or eating in company vehicle</a:t>
            </a:r>
          </a:p>
        </p:txBody>
      </p:sp>
      <p:sp>
        <p:nvSpPr>
          <p:cNvPr id="9" name="Rectangle 8"/>
          <p:cNvSpPr/>
          <p:nvPr/>
        </p:nvSpPr>
        <p:spPr>
          <a:xfrm>
            <a:off x="387825" y="1294418"/>
            <a:ext cx="7271759" cy="4334486"/>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Content Placeholder 2"/>
          <p:cNvSpPr>
            <a:spLocks noGrp="1"/>
          </p:cNvSpPr>
          <p:nvPr>
            <p:ph idx="1"/>
          </p:nvPr>
        </p:nvSpPr>
        <p:spPr>
          <a:xfrm>
            <a:off x="593657" y="1783739"/>
            <a:ext cx="4876799" cy="3763803"/>
          </a:xfrm>
        </p:spPr>
        <p:txBody>
          <a:bodyPr/>
          <a:lstStyle/>
          <a:p>
            <a:r>
              <a:rPr lang="en-GB" sz="2000" dirty="0">
                <a:latin typeface="Arial" panose="020B0604020202020204" pitchFamily="34" charset="0"/>
                <a:ea typeface="AECOM Sans" panose="020B0504020202020204" pitchFamily="34" charset="0"/>
                <a:cs typeface="Arial" panose="020B0604020202020204" pitchFamily="34" charset="0"/>
              </a:rPr>
              <a:t>Smoking is against the law in company vehicles</a:t>
            </a:r>
          </a:p>
          <a:p>
            <a:r>
              <a:rPr lang="en-GB" sz="2000" dirty="0">
                <a:latin typeface="Arial" panose="020B0604020202020204" pitchFamily="34" charset="0"/>
                <a:ea typeface="AECOM Sans" panose="020B0504020202020204" pitchFamily="34" charset="0"/>
                <a:cs typeface="Arial" panose="020B0604020202020204" pitchFamily="34" charset="0"/>
              </a:rPr>
              <a:t>All vehicles should display non-smoking signs in each compartment of the vehicle in which people can sit</a:t>
            </a:r>
          </a:p>
          <a:p>
            <a:r>
              <a:rPr lang="en-GB" sz="2000" dirty="0" smtClean="0"/>
              <a:t>Although it is not illegal to eat whilst driving, police could prosecute you for careless driving if they consider you are not in proper control of the vehicle</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11" name="Rectangle 10"/>
          <p:cNvSpPr/>
          <p:nvPr/>
        </p:nvSpPr>
        <p:spPr bwMode="auto">
          <a:xfrm>
            <a:off x="381370" y="189968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2" name="Rectangle 11"/>
          <p:cNvSpPr/>
          <p:nvPr/>
        </p:nvSpPr>
        <p:spPr bwMode="auto">
          <a:xfrm>
            <a:off x="419032" y="380560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93245" y="269388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Trapezoid 20"/>
          <p:cNvSpPr/>
          <p:nvPr/>
        </p:nvSpPr>
        <p:spPr bwMode="auto">
          <a:xfrm>
            <a:off x="5012216" y="1266260"/>
            <a:ext cx="6037759" cy="4362644"/>
          </a:xfrm>
          <a:prstGeom prst="trapezoid">
            <a:avLst>
              <a:gd name="adj" fmla="val 38315"/>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0" name="Picture 4" descr="http://www.clipartbest.com/cliparts/yTk/6n5/yTk6n54TE.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68822" y="3576080"/>
            <a:ext cx="1971461" cy="1971462"/>
          </a:xfrm>
          <a:prstGeom prst="rect">
            <a:avLst/>
          </a:prstGeom>
          <a:noFill/>
        </p:spPr>
      </p:pic>
      <p:pic>
        <p:nvPicPr>
          <p:cNvPr id="19" name="Picture 2" descr="https://rossgrubb.files.wordpress.com/2013/10/no-smoking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62213" y="1456784"/>
            <a:ext cx="2070192" cy="2070192"/>
          </a:xfrm>
          <a:prstGeom prst="rect">
            <a:avLst/>
          </a:prstGeom>
          <a:noFill/>
        </p:spPr>
      </p:pic>
    </p:spTree>
    <p:extLst>
      <p:ext uri="{BB962C8B-B14F-4D97-AF65-F5344CB8AC3E}">
        <p14:creationId xmlns:p14="http://schemas.microsoft.com/office/powerpoint/2010/main" val="582774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81" y="33650"/>
            <a:ext cx="8614765" cy="762000"/>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Taking extra care with vulnerable road users (VRU)</a:t>
            </a:r>
          </a:p>
        </p:txBody>
      </p:sp>
      <p:sp>
        <p:nvSpPr>
          <p:cNvPr id="4" name="Rectangle 3"/>
          <p:cNvSpPr/>
          <p:nvPr/>
        </p:nvSpPr>
        <p:spPr>
          <a:xfrm>
            <a:off x="362981" y="1451240"/>
            <a:ext cx="8388000" cy="428384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0568" y="4431757"/>
            <a:ext cx="1104900" cy="12496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3248" y="4431757"/>
            <a:ext cx="1104900" cy="12496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0938" y="4431757"/>
            <a:ext cx="1104900" cy="124968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5892" y="4431757"/>
            <a:ext cx="1104900" cy="1249680"/>
          </a:xfrm>
          <a:prstGeom prst="rect">
            <a:avLst/>
          </a:prstGeom>
          <a:noFill/>
          <a:ln w="19050" cap="flat" cmpd="sng" algn="ctr">
            <a:noFill/>
            <a:prstDash val="solid"/>
            <a:round/>
            <a:headEnd type="none" w="med" len="med"/>
            <a:tailEnd type="none" w="med" len="med"/>
          </a:ln>
          <a:effectLst/>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58888" y="4431757"/>
            <a:ext cx="1104900" cy="1249680"/>
          </a:xfrm>
          <a:prstGeom prst="rect">
            <a:avLst/>
          </a:prstGeom>
          <a:noFill/>
          <a:ln w="19050" cap="flat" cmpd="sng" algn="ctr">
            <a:noFill/>
            <a:prstDash val="solid"/>
            <a:round/>
            <a:headEnd type="none" w="med" len="med"/>
            <a:tailEnd type="none" w="med" len="med"/>
          </a:ln>
          <a:effectLst/>
        </p:spPr>
      </p:pic>
      <p:grpSp>
        <p:nvGrpSpPr>
          <p:cNvPr id="23" name="Group 22"/>
          <p:cNvGrpSpPr/>
          <p:nvPr/>
        </p:nvGrpSpPr>
        <p:grpSpPr>
          <a:xfrm>
            <a:off x="512726" y="3268445"/>
            <a:ext cx="1192662" cy="1136935"/>
            <a:chOff x="512726" y="3268445"/>
            <a:chExt cx="1192662" cy="1136935"/>
          </a:xfrm>
        </p:grpSpPr>
        <p:sp>
          <p:nvSpPr>
            <p:cNvPr id="10" name="Freeform 9"/>
            <p:cNvSpPr/>
            <p:nvPr/>
          </p:nvSpPr>
          <p:spPr bwMode="auto">
            <a:xfrm rot="10800000" flipH="1">
              <a:off x="512726" y="3829380"/>
              <a:ext cx="132650" cy="57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TextBox 10"/>
            <p:cNvSpPr txBox="1"/>
            <p:nvPr/>
          </p:nvSpPr>
          <p:spPr>
            <a:xfrm>
              <a:off x="604289" y="3268445"/>
              <a:ext cx="1101099" cy="892552"/>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Older or disabled pedestrians walk slowly</a:t>
              </a:r>
            </a:p>
          </p:txBody>
        </p:sp>
      </p:grpSp>
      <p:grpSp>
        <p:nvGrpSpPr>
          <p:cNvPr id="24" name="Group 23"/>
          <p:cNvGrpSpPr/>
          <p:nvPr/>
        </p:nvGrpSpPr>
        <p:grpSpPr>
          <a:xfrm>
            <a:off x="1866758" y="3270754"/>
            <a:ext cx="1208528" cy="1141129"/>
            <a:chOff x="1866758" y="3270754"/>
            <a:chExt cx="1208528" cy="1141129"/>
          </a:xfrm>
        </p:grpSpPr>
        <p:sp>
          <p:nvSpPr>
            <p:cNvPr id="12" name="Freeform 11"/>
            <p:cNvSpPr/>
            <p:nvPr/>
          </p:nvSpPr>
          <p:spPr bwMode="auto">
            <a:xfrm rot="10800000" flipH="1">
              <a:off x="1866758" y="3835883"/>
              <a:ext cx="133200" cy="57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3" name="TextBox 12"/>
            <p:cNvSpPr txBox="1"/>
            <p:nvPr/>
          </p:nvSpPr>
          <p:spPr>
            <a:xfrm>
              <a:off x="1959718" y="3270754"/>
              <a:ext cx="1115568" cy="892552"/>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Blind or deaf pedestrians can’t see or hear you </a:t>
              </a:r>
            </a:p>
          </p:txBody>
        </p:sp>
      </p:grpSp>
      <p:grpSp>
        <p:nvGrpSpPr>
          <p:cNvPr id="25" name="Group 24"/>
          <p:cNvGrpSpPr/>
          <p:nvPr/>
        </p:nvGrpSpPr>
        <p:grpSpPr>
          <a:xfrm>
            <a:off x="3200136" y="2201279"/>
            <a:ext cx="1173628" cy="2206543"/>
            <a:chOff x="3200136" y="2201279"/>
            <a:chExt cx="1173628" cy="2206543"/>
          </a:xfrm>
        </p:grpSpPr>
        <p:sp>
          <p:nvSpPr>
            <p:cNvPr id="14" name="Freeform 13"/>
            <p:cNvSpPr/>
            <p:nvPr/>
          </p:nvSpPr>
          <p:spPr bwMode="auto">
            <a:xfrm rot="10800000" flipH="1">
              <a:off x="3200136" y="2967822"/>
              <a:ext cx="133200" cy="1440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5" name="TextBox 14"/>
            <p:cNvSpPr txBox="1"/>
            <p:nvPr/>
          </p:nvSpPr>
          <p:spPr>
            <a:xfrm>
              <a:off x="3294621" y="2201279"/>
              <a:ext cx="1079143" cy="1692771"/>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Children are small, playful, curious, poor at judging speed, and can run fast</a:t>
              </a:r>
            </a:p>
          </p:txBody>
        </p:sp>
      </p:grpSp>
      <p:grpSp>
        <p:nvGrpSpPr>
          <p:cNvPr id="26" name="Group 25"/>
          <p:cNvGrpSpPr/>
          <p:nvPr/>
        </p:nvGrpSpPr>
        <p:grpSpPr>
          <a:xfrm>
            <a:off x="4572328" y="2203264"/>
            <a:ext cx="1321329" cy="2193628"/>
            <a:chOff x="4572328" y="2203264"/>
            <a:chExt cx="1321329" cy="2193628"/>
          </a:xfrm>
        </p:grpSpPr>
        <p:sp>
          <p:nvSpPr>
            <p:cNvPr id="16" name="Freeform 15"/>
            <p:cNvSpPr/>
            <p:nvPr/>
          </p:nvSpPr>
          <p:spPr bwMode="auto">
            <a:xfrm rot="10800000" flipH="1">
              <a:off x="4572328" y="2956892"/>
              <a:ext cx="133200" cy="1440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7" name="TextBox 16"/>
            <p:cNvSpPr txBox="1"/>
            <p:nvPr/>
          </p:nvSpPr>
          <p:spPr>
            <a:xfrm>
              <a:off x="4667428" y="2203264"/>
              <a:ext cx="1226229" cy="1692771"/>
            </a:xfrm>
            <a:prstGeom prst="rect">
              <a:avLst/>
            </a:prstGeom>
            <a:noFill/>
          </p:spPr>
          <p:txBody>
            <a:bodyPr wrap="square" rtlCol="0">
              <a:spAutoFit/>
            </a:bodyPr>
            <a:lstStyle>
              <a:defPPr>
                <a:defRPr lang="en-GB"/>
              </a:defPPr>
              <a:lvl2pPr marL="0" lvl="1" eaLnBrk="1" hangingPunct="1">
                <a:spcBef>
                  <a:spcPts val="1600"/>
                </a:spcBef>
                <a:buClr>
                  <a:schemeClr val="tx1"/>
                </a:buClr>
                <a:defRPr sz="1400" kern="0">
                  <a:solidFill>
                    <a:srgbClr val="000000"/>
                  </a:solidFill>
                  <a:latin typeface="Arial"/>
                  <a:ea typeface="+mn-ea"/>
                  <a:cs typeface="Arial"/>
                </a:defRPr>
              </a:lvl2pPr>
            </a:lstStyle>
            <a:p>
              <a:pPr lvl="1"/>
              <a:r>
                <a:rPr lang="en-US" sz="1300" dirty="0"/>
                <a:t>Teenagers get distracted, use headphones and may challenge each other to ‘dares’</a:t>
              </a:r>
            </a:p>
          </p:txBody>
        </p:sp>
      </p:grpSp>
      <p:grpSp>
        <p:nvGrpSpPr>
          <p:cNvPr id="27" name="Group 26"/>
          <p:cNvGrpSpPr/>
          <p:nvPr/>
        </p:nvGrpSpPr>
        <p:grpSpPr>
          <a:xfrm>
            <a:off x="6025176" y="1824677"/>
            <a:ext cx="1296208" cy="2577679"/>
            <a:chOff x="6025176" y="1824677"/>
            <a:chExt cx="1296208" cy="2577679"/>
          </a:xfrm>
        </p:grpSpPr>
        <p:sp>
          <p:nvSpPr>
            <p:cNvPr id="18" name="Freeform 17"/>
            <p:cNvSpPr/>
            <p:nvPr/>
          </p:nvSpPr>
          <p:spPr bwMode="auto">
            <a:xfrm rot="10800000" flipH="1">
              <a:off x="6025176" y="2386356"/>
              <a:ext cx="133200" cy="201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19" name="TextBox 18"/>
            <p:cNvSpPr txBox="1"/>
            <p:nvPr/>
          </p:nvSpPr>
          <p:spPr>
            <a:xfrm>
              <a:off x="6130334" y="1824677"/>
              <a:ext cx="1191050" cy="2292935"/>
            </a:xfrm>
            <a:prstGeom prst="rect">
              <a:avLst/>
            </a:prstGeom>
            <a:noFill/>
          </p:spPr>
          <p:txBody>
            <a:bodyPr wrap="square" rtlCol="0">
              <a:spAutoFit/>
            </a:bodyPr>
            <a:lstStyle>
              <a:defPPr>
                <a:defRPr lang="en-GB"/>
              </a:defPPr>
              <a:lvl2pPr marL="0" lvl="1" eaLnBrk="1" hangingPunct="1">
                <a:spcBef>
                  <a:spcPts val="1600"/>
                </a:spcBef>
                <a:buClr>
                  <a:schemeClr val="tx1"/>
                </a:buClr>
                <a:defRPr sz="1300" kern="0">
                  <a:solidFill>
                    <a:srgbClr val="000000"/>
                  </a:solidFill>
                  <a:latin typeface="Arial"/>
                  <a:ea typeface="+mn-ea"/>
                  <a:cs typeface="Arial"/>
                </a:defRPr>
              </a:lvl2pPr>
            </a:lstStyle>
            <a:p>
              <a:pPr lvl="1"/>
              <a:r>
                <a:rPr lang="en-US" dirty="0"/>
                <a:t>Motorcyclists and cyclists not always visible when coming out of junctions, overtaking you or filtering through traffic</a:t>
              </a:r>
            </a:p>
          </p:txBody>
        </p:sp>
      </p:grpSp>
      <p:pic>
        <p:nvPicPr>
          <p:cNvPr id="20" name="Picture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18206" y="4419267"/>
            <a:ext cx="1104900" cy="1249680"/>
          </a:xfrm>
          <a:prstGeom prst="rect">
            <a:avLst/>
          </a:prstGeom>
          <a:noFill/>
          <a:ln w="19050" cap="flat" cmpd="sng" algn="ctr">
            <a:noFill/>
            <a:prstDash val="solid"/>
            <a:round/>
            <a:headEnd type="none" w="med" len="med"/>
            <a:tailEnd type="none" w="med" len="med"/>
          </a:ln>
          <a:effectLst/>
        </p:spPr>
      </p:pic>
      <p:grpSp>
        <p:nvGrpSpPr>
          <p:cNvPr id="28" name="Group 27"/>
          <p:cNvGrpSpPr/>
          <p:nvPr/>
        </p:nvGrpSpPr>
        <p:grpSpPr>
          <a:xfrm>
            <a:off x="7446624" y="1816775"/>
            <a:ext cx="1475059" cy="2581791"/>
            <a:chOff x="7446624" y="1816775"/>
            <a:chExt cx="1475059" cy="2581791"/>
          </a:xfrm>
        </p:grpSpPr>
        <p:sp>
          <p:nvSpPr>
            <p:cNvPr id="21" name="Freeform 20"/>
            <p:cNvSpPr/>
            <p:nvPr/>
          </p:nvSpPr>
          <p:spPr bwMode="auto">
            <a:xfrm rot="10800000" flipH="1">
              <a:off x="7446624" y="2382566"/>
              <a:ext cx="154096" cy="2016000"/>
            </a:xfrm>
            <a:custGeom>
              <a:avLst/>
              <a:gdLst>
                <a:gd name="connsiteX0" fmla="*/ 0 w 304800"/>
                <a:gd name="connsiteY0" fmla="*/ 0 h 2273300"/>
                <a:gd name="connsiteX1" fmla="*/ 0 w 304800"/>
                <a:gd name="connsiteY1" fmla="*/ 2273300 h 2273300"/>
                <a:gd name="connsiteX2" fmla="*/ 304800 w 304800"/>
                <a:gd name="connsiteY2" fmla="*/ 2273300 h 2273300"/>
              </a:gdLst>
              <a:ahLst/>
              <a:cxnLst>
                <a:cxn ang="0">
                  <a:pos x="connsiteX0" y="connsiteY0"/>
                </a:cxn>
                <a:cxn ang="0">
                  <a:pos x="connsiteX1" y="connsiteY1"/>
                </a:cxn>
                <a:cxn ang="0">
                  <a:pos x="connsiteX2" y="connsiteY2"/>
                </a:cxn>
              </a:cxnLst>
              <a:rect l="l" t="t" r="r" b="b"/>
              <a:pathLst>
                <a:path w="304800" h="2273300">
                  <a:moveTo>
                    <a:pt x="0" y="0"/>
                  </a:moveTo>
                  <a:lnTo>
                    <a:pt x="0" y="2273300"/>
                  </a:lnTo>
                  <a:lnTo>
                    <a:pt x="304800" y="2273300"/>
                  </a:lnTo>
                </a:path>
              </a:pathLst>
            </a:custGeom>
            <a:noFill/>
            <a:ln w="19050" cap="flat" cmpd="sng" algn="ctr">
              <a:solidFill>
                <a:srgbClr val="59819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2" name="TextBox 21"/>
            <p:cNvSpPr txBox="1"/>
            <p:nvPr/>
          </p:nvSpPr>
          <p:spPr>
            <a:xfrm>
              <a:off x="7551782" y="1816775"/>
              <a:ext cx="1369901" cy="692497"/>
            </a:xfrm>
            <a:prstGeom prst="rect">
              <a:avLst/>
            </a:prstGeom>
            <a:noFill/>
          </p:spPr>
          <p:txBody>
            <a:bodyPr wrap="square" rtlCol="0">
              <a:spAutoFit/>
            </a:bodyPr>
            <a:lstStyle>
              <a:defPPr>
                <a:defRPr lang="en-GB"/>
              </a:defPPr>
              <a:lvl2pPr marL="0" lvl="1" eaLnBrk="1" hangingPunct="1">
                <a:spcBef>
                  <a:spcPts val="1600"/>
                </a:spcBef>
                <a:buClr>
                  <a:schemeClr val="tx1"/>
                </a:buClr>
                <a:defRPr sz="1300" kern="0">
                  <a:solidFill>
                    <a:srgbClr val="000000"/>
                  </a:solidFill>
                  <a:latin typeface="Arial"/>
                  <a:ea typeface="+mn-ea"/>
                  <a:cs typeface="Arial"/>
                </a:defRPr>
              </a:lvl2pPr>
            </a:lstStyle>
            <a:p>
              <a:pPr lvl="1"/>
              <a:r>
                <a:rPr lang="en-US" dirty="0"/>
                <a:t>Horses may behave unpredictably</a:t>
              </a:r>
            </a:p>
          </p:txBody>
        </p:sp>
      </p:grpSp>
    </p:spTree>
    <p:extLst>
      <p:ext uri="{BB962C8B-B14F-4D97-AF65-F5344CB8AC3E}">
        <p14:creationId xmlns:p14="http://schemas.microsoft.com/office/powerpoint/2010/main" val="333678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efault Theme">
  <a:themeElements>
    <a:clrScheme name="">
      <a:dk1>
        <a:srgbClr val="004080"/>
      </a:dk1>
      <a:lt1>
        <a:srgbClr val="FFFFFF"/>
      </a:lt1>
      <a:dk2>
        <a:srgbClr val="004080"/>
      </a:dk2>
      <a:lt2>
        <a:srgbClr val="808080"/>
      </a:lt2>
      <a:accent1>
        <a:srgbClr val="00CC99"/>
      </a:accent1>
      <a:accent2>
        <a:srgbClr val="3333CC"/>
      </a:accent2>
      <a:accent3>
        <a:srgbClr val="FFFFFF"/>
      </a:accent3>
      <a:accent4>
        <a:srgbClr val="00356C"/>
      </a:accent4>
      <a:accent5>
        <a:srgbClr val="AAE2CA"/>
      </a:accent5>
      <a:accent6>
        <a:srgbClr val="2D2DB9"/>
      </a:accent6>
      <a:hlink>
        <a:srgbClr val="CCCCFF"/>
      </a:hlink>
      <a:folHlink>
        <a:srgbClr val="B2B2B2"/>
      </a:folHlink>
    </a:clrScheme>
    <a:fontScheme name="WS courses">
      <a:majorFont>
        <a:latin typeface="Arial Black"/>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lnDef>
  </a:objectDefaults>
  <a:extraClrSchemeLst>
    <a:extraClrScheme>
      <a:clrScheme name="WS cours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S cours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S cours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S cours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S cours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S cours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S cours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S courses 8">
        <a:dk1>
          <a:srgbClr val="004080"/>
        </a:dk1>
        <a:lt1>
          <a:srgbClr val="FFFFFF"/>
        </a:lt1>
        <a:dk2>
          <a:srgbClr val="004080"/>
        </a:dk2>
        <a:lt2>
          <a:srgbClr val="808080"/>
        </a:lt2>
        <a:accent1>
          <a:srgbClr val="E6E6E6"/>
        </a:accent1>
        <a:accent2>
          <a:srgbClr val="3333CC"/>
        </a:accent2>
        <a:accent3>
          <a:srgbClr val="FFFFFF"/>
        </a:accent3>
        <a:accent4>
          <a:srgbClr val="00356C"/>
        </a:accent4>
        <a:accent5>
          <a:srgbClr val="F0F0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4879</TotalTime>
  <Words>2319</Words>
  <Application>Microsoft Office PowerPoint</Application>
  <PresentationFormat>On-screen Show (4:3)</PresentationFormat>
  <Paragraphs>239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1_Default Theme</vt:lpstr>
      <vt:lpstr>D2  Driving Standards</vt:lpstr>
      <vt:lpstr>Fleet Operator Recognition Scheme (FORS)</vt:lpstr>
      <vt:lpstr>Aim of toolbox talk</vt:lpstr>
      <vt:lpstr>What can you do?</vt:lpstr>
      <vt:lpstr>Keeping to the speed limit</vt:lpstr>
      <vt:lpstr>Using your seat belt</vt:lpstr>
      <vt:lpstr>Mobile phone / in-vehicle technology usage whilst driving</vt:lpstr>
      <vt:lpstr>Smoking, drinking or eating in company vehicle</vt:lpstr>
      <vt:lpstr>Taking extra care with vulnerable road users (VRU)</vt:lpstr>
      <vt:lpstr>Taking sufficient breaks</vt:lpstr>
      <vt:lpstr>Driving under the influence of drugs or alcohol</vt:lpstr>
      <vt:lpstr>Driving smoothly and avoiding harsh braking </vt:lpstr>
      <vt:lpstr>Benefits</vt:lpstr>
      <vt:lpstr>Understanding the toolbox talk</vt:lpstr>
      <vt:lpstr>Summary – remember, it is all about:</vt:lpstr>
      <vt:lpstr>Any questions ? </vt:lpstr>
    </vt:vector>
  </TitlesOfParts>
  <Company>Walkgrove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Walkgrove Ltd</dc:creator>
  <cp:lastModifiedBy>Masamvi, Nomsa</cp:lastModifiedBy>
  <cp:revision>307</cp:revision>
  <dcterms:created xsi:type="dcterms:W3CDTF">2015-03-04T16:15:31Z</dcterms:created>
  <dcterms:modified xsi:type="dcterms:W3CDTF">2016-04-28T13:58:38Z</dcterms:modified>
</cp:coreProperties>
</file>