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7" r:id="rId1"/>
  </p:sldMasterIdLst>
  <p:notesMasterIdLst>
    <p:notesMasterId r:id="rId16"/>
  </p:notesMasterIdLst>
  <p:handoutMasterIdLst>
    <p:handoutMasterId r:id="rId17"/>
  </p:handoutMasterIdLst>
  <p:sldIdLst>
    <p:sldId id="346" r:id="rId2"/>
    <p:sldId id="342" r:id="rId3"/>
    <p:sldId id="306" r:id="rId4"/>
    <p:sldId id="363" r:id="rId5"/>
    <p:sldId id="364" r:id="rId6"/>
    <p:sldId id="365" r:id="rId7"/>
    <p:sldId id="367" r:id="rId8"/>
    <p:sldId id="368" r:id="rId9"/>
    <p:sldId id="369" r:id="rId10"/>
    <p:sldId id="370" r:id="rId11"/>
    <p:sldId id="371" r:id="rId12"/>
    <p:sldId id="372" r:id="rId13"/>
    <p:sldId id="374" r:id="rId14"/>
    <p:sldId id="351" r:id="rId15"/>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1pPr>
    <a:lvl2pPr marL="4572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2pPr>
    <a:lvl3pPr marL="9144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3pPr>
    <a:lvl4pPr marL="13716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4pPr>
    <a:lvl5pPr marL="18288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5pPr>
    <a:lvl6pPr marL="2286000" algn="l" defTabSz="457200" rtl="0" eaLnBrk="1" latinLnBrk="0" hangingPunct="1">
      <a:defRPr sz="2400" kern="1200">
        <a:solidFill>
          <a:srgbClr val="003399"/>
        </a:solidFill>
        <a:latin typeface="Trebuchet MS" charset="0"/>
        <a:ea typeface="ＭＳ Ｐゴシック" charset="0"/>
        <a:cs typeface="ＭＳ Ｐゴシック" charset="0"/>
      </a:defRPr>
    </a:lvl6pPr>
    <a:lvl7pPr marL="2743200" algn="l" defTabSz="457200" rtl="0" eaLnBrk="1" latinLnBrk="0" hangingPunct="1">
      <a:defRPr sz="2400" kern="1200">
        <a:solidFill>
          <a:srgbClr val="003399"/>
        </a:solidFill>
        <a:latin typeface="Trebuchet MS" charset="0"/>
        <a:ea typeface="ＭＳ Ｐゴシック" charset="0"/>
        <a:cs typeface="ＭＳ Ｐゴシック" charset="0"/>
      </a:defRPr>
    </a:lvl7pPr>
    <a:lvl8pPr marL="3200400" algn="l" defTabSz="457200" rtl="0" eaLnBrk="1" latinLnBrk="0" hangingPunct="1">
      <a:defRPr sz="2400" kern="1200">
        <a:solidFill>
          <a:srgbClr val="003399"/>
        </a:solidFill>
        <a:latin typeface="Trebuchet MS" charset="0"/>
        <a:ea typeface="ＭＳ Ｐゴシック" charset="0"/>
        <a:cs typeface="ＭＳ Ｐゴシック" charset="0"/>
      </a:defRPr>
    </a:lvl8pPr>
    <a:lvl9pPr marL="3657600" algn="l" defTabSz="457200" rtl="0" eaLnBrk="1" latinLnBrk="0" hangingPunct="1">
      <a:defRPr sz="2400" kern="1200">
        <a:solidFill>
          <a:srgbClr val="003399"/>
        </a:solidFill>
        <a:latin typeface="Trebuchet MS"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hammedMashud" initials="M" lastIdx="2" clrIdx="0"/>
  <p:cmAuthor id="1" name="andymccarroll" initials="A" lastIdx="10" clrIdx="1"/>
  <p:cmAuthor id="2" name="Sarah Smith" initials="S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2E2E2E"/>
    <a:srgbClr val="7297B0"/>
    <a:srgbClr val="0069D2"/>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70514" autoAdjust="0"/>
  </p:normalViewPr>
  <p:slideViewPr>
    <p:cSldViewPr snapToGrid="0" snapToObjects="1">
      <p:cViewPr>
        <p:scale>
          <a:sx n="80" d="100"/>
          <a:sy n="80" d="100"/>
        </p:scale>
        <p:origin x="714" y="-72"/>
      </p:cViewPr>
      <p:guideLst>
        <p:guide orient="horz" pos="2160"/>
        <p:guide pos="2880"/>
      </p:guideLst>
    </p:cSldViewPr>
  </p:slideViewPr>
  <p:outlineViewPr>
    <p:cViewPr>
      <p:scale>
        <a:sx n="33" d="100"/>
        <a:sy n="33" d="100"/>
      </p:scale>
      <p:origin x="0" y="3954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9C4CC-0674-4345-8C0C-7EDDB81BD4FF}" type="datetimeFigureOut">
              <a:rPr lang="en-US" smtClean="0"/>
              <a:pPr/>
              <a:t>4/28/2016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4C8DFE-9268-4641-9432-7DC145513012}" type="slidenum">
              <a:rPr lang="en-GB" smtClean="0"/>
              <a:pPr/>
              <a:t>‹#›</a:t>
            </a:fld>
            <a:endParaRPr lang="en-GB" dirty="0"/>
          </a:p>
        </p:txBody>
      </p:sp>
    </p:spTree>
    <p:extLst>
      <p:ext uri="{BB962C8B-B14F-4D97-AF65-F5344CB8AC3E}">
        <p14:creationId xmlns:p14="http://schemas.microsoft.com/office/powerpoint/2010/main" val="294218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D3681-2936-1046-A677-1B776ACC9B9F}" type="datetimeFigureOut">
              <a:rPr lang="en-US" smtClean="0"/>
              <a:pPr/>
              <a:t>4/28/2016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4BB45-1B73-0D44-A4A3-BA780C259DC7}" type="slidenum">
              <a:rPr lang="en-GB" smtClean="0"/>
              <a:pPr/>
              <a:t>‹#›</a:t>
            </a:fld>
            <a:endParaRPr lang="en-GB" dirty="0"/>
          </a:p>
        </p:txBody>
      </p:sp>
    </p:spTree>
    <p:extLst>
      <p:ext uri="{BB962C8B-B14F-4D97-AF65-F5344CB8AC3E}">
        <p14:creationId xmlns:p14="http://schemas.microsoft.com/office/powerpoint/2010/main" val="3005412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hinkstockphotos.co.uk/image/stock-photo-dock-workers-loading-a-delivery-truck/16492344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inkstockphotos.co.uk/image/stock-photo-forklift-driver-and-supervisor-at-warehouse/16187202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hinkstockphotos.co.uk/image/stock-photo-truck-driver-working-on-truck/51741677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inkstockphotos.co.uk/image/stock-photo-truck-driving-on-the-highway-with-a-double/51508566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x-none" sz="1200" kern="1200" smtClean="0">
                <a:solidFill>
                  <a:schemeClr val="tx1"/>
                </a:solidFill>
                <a:effectLst/>
                <a:latin typeface="+mn-lt"/>
                <a:ea typeface="+mn-ea"/>
                <a:cs typeface="+mn-cs"/>
              </a:rPr>
              <a:t>Introduce yourself </a:t>
            </a:r>
            <a:r>
              <a:rPr lang="en-GB" sz="1200" kern="1200" dirty="0" smtClean="0">
                <a:solidFill>
                  <a:schemeClr val="tx1"/>
                </a:solidFill>
                <a:effectLst/>
                <a:latin typeface="+mn-lt"/>
                <a:ea typeface="+mn-ea"/>
                <a:cs typeface="+mn-cs"/>
              </a:rPr>
              <a:t>and</a:t>
            </a:r>
            <a:r>
              <a:rPr lang="en-GB" sz="1200" kern="1200" baseline="0" dirty="0" smtClean="0">
                <a:solidFill>
                  <a:schemeClr val="tx1"/>
                </a:solidFill>
                <a:effectLst/>
                <a:latin typeface="+mn-lt"/>
                <a:ea typeface="+mn-ea"/>
                <a:cs typeface="+mn-cs"/>
              </a:rPr>
              <a:t> the talk</a:t>
            </a:r>
          </a:p>
          <a:p>
            <a:pPr lvl="0"/>
            <a:endParaRPr lang="en-GB" sz="1200" kern="1200" baseline="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a:t>
            </a:r>
            <a:r>
              <a:rPr lang="x-none" sz="1200" kern="1200" smtClean="0">
                <a:solidFill>
                  <a:schemeClr val="tx1"/>
                </a:solidFill>
                <a:effectLst/>
                <a:latin typeface="+mn-lt"/>
                <a:ea typeface="+mn-ea"/>
                <a:cs typeface="+mn-cs"/>
              </a:rPr>
              <a:t>et the audience know that the talk will take approximately </a:t>
            </a:r>
            <a:r>
              <a:rPr lang="x-none" sz="1200" b="1" kern="1200" smtClean="0">
                <a:solidFill>
                  <a:schemeClr val="tx1"/>
                </a:solidFill>
                <a:effectLst/>
                <a:latin typeface="+mn-lt"/>
                <a:ea typeface="+mn-ea"/>
                <a:cs typeface="+mn-cs"/>
              </a:rPr>
              <a:t>twenty minutes</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Before you start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Make sure you have a copy of:</a:t>
            </a:r>
          </a:p>
          <a:p>
            <a:pPr lvl="0"/>
            <a:r>
              <a:rPr lang="en-GB" sz="1200" kern="1200" dirty="0" smtClean="0">
                <a:solidFill>
                  <a:schemeClr val="tx1"/>
                </a:solidFill>
                <a:effectLst/>
                <a:latin typeface="+mn-lt"/>
                <a:ea typeface="+mn-ea"/>
                <a:cs typeface="+mn-cs"/>
              </a:rPr>
              <a:t>The FORS standard</a:t>
            </a:r>
          </a:p>
          <a:p>
            <a:pPr lvl="0"/>
            <a:r>
              <a:rPr lang="en-GB" sz="1200" kern="1200" dirty="0" smtClean="0">
                <a:solidFill>
                  <a:schemeClr val="tx1"/>
                </a:solidFill>
                <a:effectLst/>
                <a:latin typeface="+mn-lt"/>
                <a:ea typeface="+mn-ea"/>
                <a:cs typeface="+mn-cs"/>
              </a:rPr>
              <a:t>Accompanying notes of the presentation </a:t>
            </a:r>
          </a:p>
          <a:p>
            <a:pPr lvl="0"/>
            <a:r>
              <a:rPr lang="en-GB" sz="1200" kern="1200" dirty="0" smtClean="0">
                <a:solidFill>
                  <a:schemeClr val="tx1"/>
                </a:solidFill>
                <a:effectLst/>
                <a:latin typeface="+mn-lt"/>
                <a:ea typeface="+mn-ea"/>
                <a:cs typeface="+mn-cs"/>
              </a:rPr>
              <a:t>Slide packs to hand to drivers at the end of the talk</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0</a:t>
            </a:fld>
            <a:endParaRPr lang="en-GB" dirty="0"/>
          </a:p>
        </p:txBody>
      </p:sp>
    </p:spTree>
    <p:extLst>
      <p:ext uri="{BB962C8B-B14F-4D97-AF65-F5344CB8AC3E}">
        <p14:creationId xmlns:p14="http://schemas.microsoft.com/office/powerpoint/2010/main" val="192961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latin typeface="Times" pitchFamily="-110" charset="0"/>
              </a:rPr>
              <a:t>This slide goes thorough aspects of risk assessment. You may wish to hand out the HSE ‘five steps’ leaflet to</a:t>
            </a:r>
            <a:r>
              <a:rPr lang="en-US" altLang="en-US" baseline="0" dirty="0" smtClean="0">
                <a:latin typeface="Times" pitchFamily="-110" charset="0"/>
              </a:rPr>
              <a:t> give to drivers for further reading</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employers must make ongoing assessments of any risk they, or their activities, may create to other workers and anyone else who may be affected by their activities. There are five steps to risk assessment that you need to be aware of:</a:t>
            </a:r>
          </a:p>
          <a:p>
            <a:r>
              <a:rPr lang="en-GB" sz="1200" kern="1200" dirty="0" smtClean="0">
                <a:solidFill>
                  <a:schemeClr val="tx1"/>
                </a:solidFill>
                <a:effectLst/>
                <a:latin typeface="+mn-lt"/>
                <a:ea typeface="+mn-ea"/>
                <a:cs typeface="+mn-cs"/>
              </a:rPr>
              <a:t>Step 1 – Identify the hazards</a:t>
            </a:r>
          </a:p>
          <a:p>
            <a:r>
              <a:rPr lang="en-GB" sz="1200" kern="1200" dirty="0" smtClean="0">
                <a:solidFill>
                  <a:schemeClr val="tx1"/>
                </a:solidFill>
                <a:effectLst/>
                <a:latin typeface="+mn-lt"/>
                <a:ea typeface="+mn-ea"/>
                <a:cs typeface="+mn-cs"/>
              </a:rPr>
              <a:t>Step 2 – Decide who might be harmed and how</a:t>
            </a:r>
          </a:p>
          <a:p>
            <a:r>
              <a:rPr lang="en-GB" sz="1200" kern="1200" dirty="0" smtClean="0">
                <a:solidFill>
                  <a:schemeClr val="tx1"/>
                </a:solidFill>
                <a:effectLst/>
                <a:latin typeface="+mn-lt"/>
                <a:ea typeface="+mn-ea"/>
                <a:cs typeface="+mn-cs"/>
              </a:rPr>
              <a:t>Step 3 – Evaluate the risks and decide on precautions</a:t>
            </a:r>
          </a:p>
          <a:p>
            <a:r>
              <a:rPr lang="en-GB" sz="1200" kern="1200" dirty="0" smtClean="0">
                <a:solidFill>
                  <a:schemeClr val="tx1"/>
                </a:solidFill>
                <a:effectLst/>
                <a:latin typeface="+mn-lt"/>
                <a:ea typeface="+mn-ea"/>
                <a:cs typeface="+mn-cs"/>
              </a:rPr>
              <a:t>Step 4 – Record your findings and implement them</a:t>
            </a:r>
          </a:p>
          <a:p>
            <a:r>
              <a:rPr lang="en-GB" sz="1200" kern="1200" dirty="0" smtClean="0">
                <a:solidFill>
                  <a:schemeClr val="tx1"/>
                </a:solidFill>
                <a:effectLst/>
                <a:latin typeface="+mn-lt"/>
                <a:ea typeface="+mn-ea"/>
                <a:cs typeface="+mn-cs"/>
              </a:rPr>
              <a:t>Step 5 – Review your risk assessment and update if necessary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Things that you can do to help include: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a:t>
            </a:r>
            <a:r>
              <a:rPr lang="x-none" sz="1200" kern="1200" smtClean="0">
                <a:solidFill>
                  <a:schemeClr val="tx1"/>
                </a:solidFill>
                <a:effectLst/>
                <a:latin typeface="+mn-lt"/>
                <a:ea typeface="+mn-ea"/>
                <a:cs typeface="+mn-cs"/>
              </a:rPr>
              <a:t>ook for hazards </a:t>
            </a:r>
            <a:r>
              <a:rPr lang="en-GB" sz="1200" kern="1200" dirty="0" smtClean="0">
                <a:solidFill>
                  <a:schemeClr val="tx1"/>
                </a:solidFill>
                <a:effectLst/>
                <a:latin typeface="+mn-lt"/>
                <a:ea typeface="+mn-ea"/>
                <a:cs typeface="+mn-cs"/>
              </a:rPr>
              <a:t>that may result in harm in the workplace and </a:t>
            </a:r>
            <a:r>
              <a:rPr lang="x-none" sz="1200" kern="1200" smtClean="0">
                <a:solidFill>
                  <a:schemeClr val="tx1"/>
                </a:solidFill>
                <a:effectLst/>
                <a:latin typeface="+mn-lt"/>
                <a:ea typeface="+mn-ea"/>
                <a:cs typeface="+mn-cs"/>
              </a:rPr>
              <a:t>whilst driving on public roads</a:t>
            </a:r>
            <a:r>
              <a:rPr lang="en-GB" sz="1200" kern="1200" dirty="0" smtClean="0">
                <a:solidFill>
                  <a:schemeClr val="tx1"/>
                </a:solidFill>
                <a:effectLst/>
                <a:latin typeface="+mn-lt"/>
                <a:ea typeface="+mn-ea"/>
                <a:cs typeface="+mn-cs"/>
              </a:rPr>
              <a:t> especially in urban areas. If you notice something wrong tell your supervisor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Are</a:t>
            </a:r>
            <a:r>
              <a:rPr lang="x-none" sz="1200" kern="1200" smtClean="0">
                <a:solidFill>
                  <a:schemeClr val="tx1"/>
                </a:solidFill>
                <a:effectLst/>
                <a:latin typeface="+mn-lt"/>
                <a:ea typeface="+mn-ea"/>
                <a:cs typeface="+mn-cs"/>
              </a:rPr>
              <a:t> able to manage risk responsibly and protect people around you from any harm.</a:t>
            </a:r>
            <a:r>
              <a:rPr lang="en-GB" sz="1200" kern="1200" dirty="0" smtClean="0">
                <a:solidFill>
                  <a:schemeClr val="tx1"/>
                </a:solidFill>
                <a:effectLst/>
                <a:latin typeface="+mn-lt"/>
                <a:ea typeface="+mn-ea"/>
                <a:cs typeface="+mn-cs"/>
              </a:rPr>
              <a:t> (for example in the event of a breakdown you must make sure you are safe first  and check on the safety of other parties involved) </a:t>
            </a: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Always report any near misses and incidents to your supervisor so that they have a record for future use</a:t>
            </a:r>
            <a:r>
              <a:rPr lang="en-GB" sz="1200" kern="1200" dirty="0" smtClean="0">
                <a:solidFill>
                  <a:schemeClr val="tx1"/>
                </a:solidFill>
                <a:effectLst/>
                <a:latin typeface="+mn-lt"/>
                <a:ea typeface="+mn-ea"/>
                <a:cs typeface="+mn-cs"/>
              </a:rPr>
              <a:t> (you should report any incidents, near misses or collisions within 24 hours)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Undertake the necessary training to improve your knowledge and expertise in managing risk at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3564BB45-1B73-0D44-A4A3-BA780C259DC7}" type="slidenum">
              <a:rPr lang="en-GB" smtClean="0"/>
              <a:pPr/>
              <a:t>9</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Effective management of work related health and safety helps reduce risk and it:</a:t>
            </a: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Ensures that </a:t>
            </a:r>
            <a:r>
              <a:rPr lang="en-GB" sz="1200" kern="1200" dirty="0" smtClean="0">
                <a:solidFill>
                  <a:schemeClr val="tx1"/>
                </a:solidFill>
                <a:effectLst/>
                <a:latin typeface="+mn-lt"/>
                <a:ea typeface="+mn-ea"/>
                <a:cs typeface="+mn-cs"/>
              </a:rPr>
              <a:t>you</a:t>
            </a:r>
            <a:r>
              <a:rPr lang="x-none" sz="1200" kern="1200" smtClean="0">
                <a:solidFill>
                  <a:schemeClr val="tx1"/>
                </a:solidFill>
                <a:effectLst/>
                <a:latin typeface="+mn-lt"/>
                <a:ea typeface="+mn-ea"/>
                <a:cs typeface="+mn-cs"/>
              </a:rPr>
              <a:t> know how to work safely and without risks to </a:t>
            </a:r>
            <a:r>
              <a:rPr lang="en-GB" sz="1200" kern="1200" dirty="0" smtClean="0">
                <a:solidFill>
                  <a:schemeClr val="tx1"/>
                </a:solidFill>
                <a:effectLst/>
                <a:latin typeface="+mn-lt"/>
                <a:ea typeface="+mn-ea"/>
                <a:cs typeface="+mn-cs"/>
              </a:rPr>
              <a:t>your own personal </a:t>
            </a:r>
            <a:r>
              <a:rPr lang="x-none" sz="1200" kern="1200" smtClean="0">
                <a:solidFill>
                  <a:schemeClr val="tx1"/>
                </a:solidFill>
                <a:effectLst/>
                <a:latin typeface="+mn-lt"/>
                <a:ea typeface="+mn-ea"/>
                <a:cs typeface="+mn-cs"/>
              </a:rPr>
              <a:t>health</a:t>
            </a:r>
            <a:r>
              <a:rPr lang="en-GB" sz="1200" kern="1200" dirty="0" smtClean="0">
                <a:solidFill>
                  <a:schemeClr val="tx1"/>
                </a:solidFill>
                <a:effectLst/>
                <a:latin typeface="+mn-lt"/>
                <a:ea typeface="+mn-ea"/>
                <a:cs typeface="+mn-cs"/>
              </a:rPr>
              <a:t> and those around you</a:t>
            </a: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Develops a positive health and safety culture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Meets the legal duty to protect the health and safety of </a:t>
            </a:r>
            <a:r>
              <a:rPr lang="en-GB" sz="1200" kern="1200" dirty="0" smtClean="0">
                <a:solidFill>
                  <a:schemeClr val="tx1"/>
                </a:solidFill>
                <a:effectLst/>
                <a:latin typeface="+mn-lt"/>
                <a:ea typeface="+mn-ea"/>
                <a:cs typeface="+mn-cs"/>
              </a:rPr>
              <a:t>everyone in the workplace including yourself</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Lessens the likelihood of financial loss (through prosecution and compensation or loss of business through reputational damage) to the company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Reduces the risk of work-related ill health</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Lowers company driving costs through better driving standards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Cuts the risk of losing the goodwill of customers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Ensures fewer injuries to you (the driver)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Reduces stress and improves morale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3564BB45-1B73-0D44-A4A3-BA780C259DC7}" type="slidenum">
              <a:rPr lang="en-GB" smtClean="0"/>
              <a:pPr/>
              <a:t>10</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What are the most common accidents involving workplace transport? </a:t>
            </a:r>
          </a:p>
          <a:p>
            <a:r>
              <a:rPr lang="en-GB" sz="1200" kern="1200" dirty="0" smtClean="0">
                <a:solidFill>
                  <a:schemeClr val="tx1"/>
                </a:solidFill>
                <a:effectLst/>
                <a:latin typeface="+mn-lt"/>
                <a:ea typeface="+mn-ea"/>
                <a:cs typeface="+mn-cs"/>
              </a:rPr>
              <a:t>2.  What is the correct procedure for reporting incidents and near misses? </a:t>
            </a:r>
          </a:p>
          <a:p>
            <a:r>
              <a:rPr lang="en-GB" sz="1200" kern="1200" dirty="0" smtClean="0">
                <a:solidFill>
                  <a:schemeClr val="tx1"/>
                </a:solidFill>
                <a:effectLst/>
                <a:latin typeface="+mn-lt"/>
                <a:ea typeface="+mn-ea"/>
                <a:cs typeface="+mn-cs"/>
              </a:rPr>
              <a:t>3. What actions should you take to ensure your safety following the breakdown of your vehicle?</a:t>
            </a:r>
          </a:p>
          <a:p>
            <a:r>
              <a:rPr lang="en-GB" sz="1200" kern="1200" dirty="0" smtClean="0">
                <a:solidFill>
                  <a:schemeClr val="tx1"/>
                </a:solidFill>
                <a:effectLst/>
                <a:latin typeface="+mn-lt"/>
                <a:ea typeface="+mn-ea"/>
                <a:cs typeface="+mn-cs"/>
              </a:rPr>
              <a:t>4. What things do you need to check on your daily walkaround check?</a:t>
            </a:r>
          </a:p>
          <a:p>
            <a:r>
              <a:rPr lang="en-GB" sz="1200" kern="1200" dirty="0" smtClean="0">
                <a:solidFill>
                  <a:schemeClr val="tx1"/>
                </a:solidFill>
                <a:effectLst/>
                <a:latin typeface="+mn-lt"/>
                <a:ea typeface="+mn-ea"/>
                <a:cs typeface="+mn-cs"/>
              </a:rPr>
              <a:t>5. What are the procedures for reporting vehicle defects?</a:t>
            </a:r>
          </a:p>
          <a:p>
            <a:r>
              <a:rPr lang="en-GB" sz="1200" kern="1200" dirty="0" smtClean="0">
                <a:solidFill>
                  <a:schemeClr val="tx1"/>
                </a:solidFill>
                <a:effectLst/>
                <a:latin typeface="+mn-lt"/>
                <a:ea typeface="+mn-ea"/>
                <a:cs typeface="+mn-cs"/>
              </a:rPr>
              <a:t>6. What questions do you need to ask yourself to ensure you are a safer driver?</a:t>
            </a:r>
          </a:p>
          <a:p>
            <a:r>
              <a:rPr lang="en-GB" sz="1200" kern="1200" dirty="0" smtClean="0">
                <a:solidFill>
                  <a:schemeClr val="tx1"/>
                </a:solidFill>
                <a:effectLst/>
                <a:latin typeface="+mn-lt"/>
                <a:ea typeface="+mn-ea"/>
                <a:cs typeface="+mn-cs"/>
              </a:rPr>
              <a:t>7. What things can you do to help assess risks in the workplace and whilst driving?</a:t>
            </a:r>
          </a:p>
          <a:p>
            <a:r>
              <a:rPr lang="en-GB" sz="1200" kern="1200" dirty="0" smtClean="0">
                <a:solidFill>
                  <a:schemeClr val="tx1"/>
                </a:solidFill>
                <a:effectLst/>
                <a:latin typeface="+mn-lt"/>
                <a:ea typeface="+mn-ea"/>
                <a:cs typeface="+mn-cs"/>
              </a:rPr>
              <a:t>8. What is a near miss incident?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3564BB45-1B73-0D44-A4A3-BA780C259DC7}" type="slidenum">
              <a:rPr lang="en-GB" smtClean="0"/>
              <a:pPr/>
              <a:t>11</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sum up we need to make sure that risk is minimised while working. It is vital for you to understand the importance of having a safe vehicle which is fit for its intended purpose/use. You should also make sure that  your journey is routed taking into account of any road restrictions such as bridges, road closures, public roads, schools and restrictions in place as well as your driving hours . </a:t>
            </a:r>
          </a:p>
          <a:p>
            <a:r>
              <a:rPr lang="en-GB" sz="1200" kern="1200" dirty="0" smtClean="0">
                <a:solidFill>
                  <a:schemeClr val="tx1"/>
                </a:solidFill>
                <a:effectLst/>
                <a:latin typeface="+mn-lt"/>
                <a:ea typeface="+mn-ea"/>
                <a:cs typeface="+mn-cs"/>
              </a:rPr>
              <a:t>Finally you should always be looking out for vulnerable road users to avoid any incidents/near misses from occurring.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Thank you for your time – and now I would like your feedback.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3564BB45-1B73-0D44-A4A3-BA780C259DC7}" type="slidenum">
              <a:rPr lang="en-GB" smtClean="0"/>
              <a:pPr/>
              <a:t>12</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drivers</a:t>
            </a:r>
            <a:r>
              <a:rPr lang="en-GB" baseline="0" dirty="0" smtClean="0"/>
              <a:t> if they have any questions. </a:t>
            </a:r>
            <a:r>
              <a:rPr lang="en-GB" sz="1200" kern="1200" dirty="0" smtClean="0">
                <a:solidFill>
                  <a:schemeClr val="tx1"/>
                </a:solidFill>
                <a:effectLst/>
                <a:latin typeface="+mn-lt"/>
                <a:ea typeface="+mn-ea"/>
                <a:cs typeface="+mn-cs"/>
              </a:rPr>
              <a:t>If you have difficulty with any questions, seek further advice from your manager.</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Encourage discussion at the end of the presentation so drivers can interact with one another.</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Follow up any points that are raised at the presentation, eg by holding a further, perhaps more specific session on issues in relation to working at height and the prevention</a:t>
            </a:r>
            <a:r>
              <a:rPr lang="en-GB" sz="1200" kern="1200" baseline="0" dirty="0" smtClean="0">
                <a:solidFill>
                  <a:schemeClr val="tx1"/>
                </a:solidFill>
                <a:effectLst/>
                <a:latin typeface="+mn-lt"/>
                <a:ea typeface="+mn-ea"/>
                <a:cs typeface="+mn-cs"/>
              </a:rPr>
              <a:t> of fall from vehicles</a:t>
            </a:r>
            <a:r>
              <a:rPr lang="en-GB" sz="1200" kern="1200" dirty="0" smtClean="0">
                <a:solidFill>
                  <a:schemeClr val="tx1"/>
                </a:solidFill>
                <a:effectLst/>
                <a:latin typeface="+mn-lt"/>
                <a:ea typeface="+mn-ea"/>
                <a:cs typeface="+mn-cs"/>
              </a:rPr>
              <a:t> which may have been raised in the presentation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Issue out a toolbox talk register and remind drivers to complete this, as their attendance record will be important.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Thank them for their time and ask for feedback.</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13</a:t>
            </a:fld>
            <a:endParaRPr lang="en-GB" dirty="0"/>
          </a:p>
        </p:txBody>
      </p:sp>
    </p:spTree>
    <p:extLst>
      <p:ext uri="{BB962C8B-B14F-4D97-AF65-F5344CB8AC3E}">
        <p14:creationId xmlns:p14="http://schemas.microsoft.com/office/powerpoint/2010/main" val="330846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Explain</a:t>
            </a:r>
            <a:r>
              <a:rPr lang="en-GB" sz="1200" kern="1200" baseline="0" dirty="0" smtClean="0">
                <a:solidFill>
                  <a:schemeClr val="tx1"/>
                </a:solidFill>
                <a:effectLst/>
                <a:latin typeface="+mn-lt"/>
                <a:ea typeface="+mn-ea"/>
                <a:cs typeface="+mn-cs"/>
              </a:rPr>
              <a:t> what FORS is: ‘FORS</a:t>
            </a:r>
            <a:r>
              <a:rPr lang="en-GB" sz="2200" i="1" dirty="0" smtClean="0">
                <a:solidFill>
                  <a:srgbClr val="00B0F0"/>
                </a:solidFill>
                <a:latin typeface="AECOM Sans" pitchFamily="34" charset="0"/>
                <a:ea typeface="AECOM Sans" pitchFamily="34" charset="0"/>
                <a:cs typeface="AECOM Sans" pitchFamily="34" charset="0"/>
              </a:rPr>
              <a:t> aims to raise the level of quality within fleet operations, and demonstrate which operators are achieving the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You should explain to driver</a:t>
            </a:r>
            <a:r>
              <a:rPr lang="en-GB" sz="1200" kern="1200" baseline="0" dirty="0" smtClean="0">
                <a:solidFill>
                  <a:schemeClr val="tx1"/>
                </a:solidFill>
                <a:effectLst/>
                <a:latin typeface="+mn-lt"/>
                <a:ea typeface="+mn-ea"/>
                <a:cs typeface="+mn-cs"/>
              </a:rPr>
              <a:t> what you want to achieve by giving this talk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Explain the importance of </a:t>
            </a:r>
            <a:r>
              <a:rPr lang="en-GB" sz="1200" kern="1200" dirty="0" smtClean="0">
                <a:solidFill>
                  <a:schemeClr val="tx1"/>
                </a:solidFill>
                <a:latin typeface="+mn-lt"/>
                <a:ea typeface="+mn-ea"/>
                <a:cs typeface="+mn-cs"/>
              </a:rPr>
              <a:t>FORS to the company and to</a:t>
            </a:r>
            <a:r>
              <a:rPr lang="en-GB" sz="1200" kern="1200" baseline="0" dirty="0" smtClean="0">
                <a:solidFill>
                  <a:schemeClr val="tx1"/>
                </a:solidFill>
                <a:latin typeface="+mn-lt"/>
                <a:ea typeface="+mn-ea"/>
                <a:cs typeface="+mn-cs"/>
              </a:rPr>
              <a:t> the </a:t>
            </a:r>
            <a:r>
              <a:rPr lang="en-GB" sz="1200" kern="1200" dirty="0" smtClean="0">
                <a:solidFill>
                  <a:schemeClr val="tx1"/>
                </a:solidFill>
                <a:latin typeface="+mn-lt"/>
                <a:ea typeface="+mn-ea"/>
                <a:cs typeface="+mn-cs"/>
              </a:rPr>
              <a:t>drivers</a:t>
            </a:r>
          </a:p>
          <a:p>
            <a:pPr marL="171450" marR="0" indent="-17145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 all the images or examples used in the talk may be relevant to how you work.  Where this is the case, use examples from your own workforce. </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a:t>
            </a:fld>
            <a:endParaRPr lang="en-GB" dirty="0"/>
          </a:p>
        </p:txBody>
      </p:sp>
    </p:spTree>
    <p:extLst>
      <p:ext uri="{BB962C8B-B14F-4D97-AF65-F5344CB8AC3E}">
        <p14:creationId xmlns:p14="http://schemas.microsoft.com/office/powerpoint/2010/main" val="8089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90000"/>
              </a:lnSpc>
              <a:spcAft>
                <a:spcPts val="500"/>
              </a:spcAft>
              <a:buNone/>
              <a:defRPr/>
            </a:pPr>
            <a:r>
              <a:rPr lang="en-GB" sz="2000" b="1" dirty="0" smtClean="0">
                <a:solidFill>
                  <a:srgbClr val="00090C"/>
                </a:solidFill>
                <a:latin typeface="Arial" panose="020B0604020202020204" pitchFamily="34" charset="0"/>
                <a:cs typeface="Arial" panose="020B0604020202020204" pitchFamily="34" charset="0"/>
              </a:rPr>
              <a:t>Thinkstock</a:t>
            </a:r>
            <a:r>
              <a:rPr lang="en-GB" sz="2000" b="1" baseline="0" dirty="0" smtClean="0">
                <a:solidFill>
                  <a:srgbClr val="00090C"/>
                </a:solidFill>
                <a:latin typeface="Arial" panose="020B0604020202020204" pitchFamily="34" charset="0"/>
                <a:cs typeface="Arial" panose="020B0604020202020204" pitchFamily="34" charset="0"/>
              </a:rPr>
              <a:t> image: </a:t>
            </a:r>
            <a:r>
              <a:rPr lang="en-GB" sz="2000" baseline="0" dirty="0" smtClean="0">
                <a:solidFill>
                  <a:srgbClr val="00090C"/>
                </a:solidFill>
                <a:latin typeface="Arial" panose="020B0604020202020204" pitchFamily="34" charset="0"/>
                <a:cs typeface="Arial" panose="020B0604020202020204" pitchFamily="34" charset="0"/>
              </a:rPr>
              <a:t>536309727</a:t>
            </a:r>
          </a:p>
          <a:p>
            <a:pPr marL="0" lvl="1" indent="0">
              <a:lnSpc>
                <a:spcPct val="90000"/>
              </a:lnSpc>
              <a:spcAft>
                <a:spcPts val="500"/>
              </a:spcAft>
              <a:buNone/>
              <a:defRPr/>
            </a:pPr>
            <a:endParaRPr lang="en-GB" sz="2000" baseline="0" dirty="0" smtClean="0">
              <a:solidFill>
                <a:srgbClr val="00090C"/>
              </a:solidFill>
              <a:latin typeface="Arial" panose="020B0604020202020204" pitchFamily="34" charset="0"/>
              <a:cs typeface="Arial" panose="020B0604020202020204" pitchFamily="34" charset="0"/>
            </a:endParaRPr>
          </a:p>
          <a:p>
            <a:pPr marL="0" lvl="1" indent="0">
              <a:lnSpc>
                <a:spcPct val="90000"/>
              </a:lnSpc>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The aim of this toolbox talk is to </a:t>
            </a:r>
            <a:r>
              <a:rPr lang="en-GB" sz="2000" b="1" dirty="0" smtClean="0">
                <a:solidFill>
                  <a:srgbClr val="00090C"/>
                </a:solidFill>
                <a:latin typeface="Arial" panose="020B0604020202020204" pitchFamily="34" charset="0"/>
                <a:cs typeface="Arial" panose="020B0604020202020204" pitchFamily="34" charset="0"/>
              </a:rPr>
              <a:t>communicate this companies health and safety policy</a:t>
            </a:r>
            <a:r>
              <a:rPr lang="en-GB" sz="2000" dirty="0" smtClean="0">
                <a:solidFill>
                  <a:srgbClr val="00090C"/>
                </a:solidFill>
                <a:latin typeface="Arial" panose="020B0604020202020204" pitchFamily="34" charset="0"/>
                <a:cs typeface="Arial" panose="020B0604020202020204" pitchFamily="34" charset="0"/>
              </a:rPr>
              <a:t> </a:t>
            </a:r>
            <a:r>
              <a:rPr lang="en-GB" sz="2000" b="1" dirty="0" smtClean="0">
                <a:solidFill>
                  <a:srgbClr val="00090C"/>
                </a:solidFill>
                <a:latin typeface="Arial" panose="020B0604020202020204" pitchFamily="34" charset="0"/>
                <a:cs typeface="Arial" panose="020B0604020202020204" pitchFamily="34" charset="0"/>
              </a:rPr>
              <a:t>to all drivers </a:t>
            </a:r>
            <a:r>
              <a:rPr lang="en-GB" sz="2000" dirty="0" smtClean="0">
                <a:solidFill>
                  <a:srgbClr val="00090C"/>
                </a:solidFill>
                <a:latin typeface="Arial" panose="020B0604020202020204" pitchFamily="34" charset="0"/>
                <a:cs typeface="Arial" panose="020B0604020202020204" pitchFamily="34" charset="0"/>
              </a:rPr>
              <a:t>(including sub-contracted and agency drivers) and </a:t>
            </a:r>
            <a:r>
              <a:rPr lang="en-GB" sz="2000" b="1" dirty="0" smtClean="0">
                <a:solidFill>
                  <a:srgbClr val="00090C"/>
                </a:solidFill>
                <a:latin typeface="Arial" panose="020B0604020202020204" pitchFamily="34" charset="0"/>
                <a:cs typeface="Arial" panose="020B0604020202020204" pitchFamily="34" charset="0"/>
              </a:rPr>
              <a:t>ensure you are fully aware of the vehicle-specific driver health and safety advice </a:t>
            </a:r>
            <a:r>
              <a:rPr lang="en-GB" sz="2000" dirty="0" smtClean="0">
                <a:solidFill>
                  <a:srgbClr val="00090C"/>
                </a:solidFill>
                <a:latin typeface="Arial" panose="020B0604020202020204" pitchFamily="34" charset="0"/>
                <a:cs typeface="Arial" panose="020B0604020202020204" pitchFamily="34" charset="0"/>
              </a:rPr>
              <a:t>that this company provides</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2</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Thinkstock image:</a:t>
            </a:r>
            <a:r>
              <a:rPr lang="en-GB" sz="1200" b="0" i="0" u="sng" kern="1200" dirty="0" smtClean="0">
                <a:solidFill>
                  <a:schemeClr val="tx1"/>
                </a:solidFill>
                <a:effectLst/>
                <a:latin typeface="+mn-lt"/>
                <a:ea typeface="+mn-ea"/>
                <a:cs typeface="+mn-cs"/>
                <a:hlinkClick r:id="rId3"/>
              </a:rPr>
              <a:t>164923442</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x-none" sz="1200" kern="1200" smtClean="0">
                <a:solidFill>
                  <a:schemeClr val="tx1"/>
                </a:solidFill>
                <a:effectLst/>
                <a:latin typeface="+mn-lt"/>
                <a:ea typeface="+mn-ea"/>
                <a:cs typeface="+mn-cs"/>
              </a:rPr>
              <a:t>This toolbox talk will </a:t>
            </a:r>
            <a:r>
              <a:rPr lang="en-GB" sz="1200" kern="1200" dirty="0" smtClean="0">
                <a:solidFill>
                  <a:schemeClr val="tx1"/>
                </a:solidFill>
                <a:effectLst/>
                <a:latin typeface="+mn-lt"/>
                <a:ea typeface="+mn-ea"/>
                <a:cs typeface="+mn-cs"/>
              </a:rPr>
              <a:t>provide you with essential information on work related road safety, It will get you to think more about the causes of road accidents and how to prevent them. It will also guide you through some of the most important points of transport safety related law.</a:t>
            </a:r>
          </a:p>
          <a:p>
            <a:endParaRPr lang="en-GB" sz="1200" kern="1200" dirty="0" smtClean="0">
              <a:solidFill>
                <a:schemeClr val="tx1"/>
              </a:solidFill>
              <a:effectLst/>
              <a:latin typeface="+mn-lt"/>
              <a:ea typeface="+mn-ea"/>
              <a:cs typeface="+mn-cs"/>
            </a:endParaRPr>
          </a:p>
          <a:p>
            <a:r>
              <a:rPr lang="x-none" sz="1200" kern="1200" smtClean="0">
                <a:solidFill>
                  <a:schemeClr val="tx1"/>
                </a:solidFill>
                <a:effectLst/>
                <a:latin typeface="+mn-lt"/>
                <a:ea typeface="+mn-ea"/>
                <a:cs typeface="+mn-cs"/>
              </a:rPr>
              <a:t>The talk will end with some confirmatory questions, so listen up!</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3</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Every year, there are over 5000 accidents involving transport in the workplace. About 50 of these result in people being killed.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More than a quarter of all road traffic incidents may involve somebody who is driving as part of their work at the time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Health and safety forms the basis of every aspect of transport operations’ from loading vehicles and moving goods to manoeuvring vehicles and site layouts. You need to take preventive measures to reduce the likelihood of accidents and ensure everyone around you takes responsibility for their own safety.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of the common accidents involving workplace transport include: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Being struck by a vehicle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Falls from vehicles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Overturning vehicles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Falling loads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Being crushed by a vehicle</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 company we are committed to protecting the health and safety of all employees. We want to make sure that YOU have a clear understanding of your responsibilities and have the correct training to ensure risk is reduced.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essential therefore that you understand how to report incidents, near misses and potential future issues and are aware of the risks which may impact upon your occupational health including driving position, moving loads by hand or machinery and vibration. </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Remember a hazard is something in your business that can cause harm. A risk is the chance, however large or small, that a hazard could cause harm.</a:t>
            </a: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4</a:t>
            </a:fld>
            <a:endParaRPr lang="en-GB" dirty="0"/>
          </a:p>
        </p:txBody>
      </p:sp>
    </p:spTree>
    <p:extLst>
      <p:ext uri="{BB962C8B-B14F-4D97-AF65-F5344CB8AC3E}">
        <p14:creationId xmlns:p14="http://schemas.microsoft.com/office/powerpoint/2010/main" val="197895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Thinkstock image</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3"/>
              </a:rPr>
              <a:t>161872028</a:t>
            </a:r>
            <a:endParaRPr lang="en-GB" sz="1200" b="0"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You must take reasonable care for your own health and safety and that of others who may be affected by what you do or do not do, and co‐operate with your manager on the health and safety requirements and rules etc.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You should not interfere with or misuse anything provided for your health, safety and welfare.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You should also be aware of the correct procedures to follow in the event of a breakdown or if you are involved in an incident.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5</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Thinkstock image:</a:t>
            </a:r>
            <a:r>
              <a:rPr lang="en-GB" b="0" u="sng" dirty="0" smtClean="0">
                <a:solidFill>
                  <a:schemeClr val="tx1">
                    <a:lumMod val="60000"/>
                    <a:lumOff val="40000"/>
                  </a:schemeClr>
                </a:solidFill>
              </a:rPr>
              <a:t>517416991</a:t>
            </a:r>
            <a:endParaRPr lang="en-GB" sz="1200" b="0" u="sng" kern="1200" dirty="0" smtClean="0">
              <a:solidFill>
                <a:schemeClr val="tx1">
                  <a:lumMod val="60000"/>
                  <a:lumOff val="40000"/>
                </a:schemeClr>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can help us improve health and safety in the workplace by asking yourself the following questions:  </a:t>
            </a:r>
          </a:p>
          <a:p>
            <a:pPr lvl="0"/>
            <a:r>
              <a:rPr lang="x-none" sz="1200" b="1" kern="1200" smtClean="0">
                <a:solidFill>
                  <a:schemeClr val="tx1"/>
                </a:solidFill>
                <a:effectLst/>
                <a:latin typeface="+mn-lt"/>
                <a:ea typeface="+mn-ea"/>
                <a:cs typeface="+mn-cs"/>
              </a:rPr>
              <a:t>Safe driver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Are you familiar with the health and safety policy? </a:t>
            </a:r>
          </a:p>
          <a:p>
            <a:pPr lvl="0"/>
            <a:r>
              <a:rPr lang="en-GB" sz="1200" kern="1200" dirty="0" smtClean="0">
                <a:solidFill>
                  <a:schemeClr val="tx1"/>
                </a:solidFill>
                <a:effectLst/>
                <a:latin typeface="+mn-lt"/>
                <a:ea typeface="+mn-ea"/>
                <a:cs typeface="+mn-cs"/>
              </a:rPr>
              <a:t>Have you had your induction training?</a:t>
            </a:r>
          </a:p>
          <a:p>
            <a:pPr lvl="0"/>
            <a:r>
              <a:rPr lang="en-GB" sz="1200" kern="1200" dirty="0" smtClean="0">
                <a:solidFill>
                  <a:schemeClr val="tx1"/>
                </a:solidFill>
                <a:effectLst/>
                <a:latin typeface="+mn-lt"/>
                <a:ea typeface="+mn-ea"/>
                <a:cs typeface="+mn-cs"/>
              </a:rPr>
              <a:t>Do you feel you have had enough training to do your job properly e.g. Driver CPC (Safe Urban Driving, Staying legal), FORS eLearning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a:t>
            </a:r>
          </a:p>
          <a:p>
            <a:pPr lvl="0"/>
            <a:r>
              <a:rPr lang="en-GB" sz="1200" kern="1200" dirty="0" smtClean="0">
                <a:solidFill>
                  <a:schemeClr val="tx1"/>
                </a:solidFill>
                <a:effectLst/>
                <a:latin typeface="+mn-lt"/>
                <a:ea typeface="+mn-ea"/>
                <a:cs typeface="+mn-cs"/>
              </a:rPr>
              <a:t>Do you know how to carry out your routine safety checks, such as those on lights, tyres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and report any faults?</a:t>
            </a:r>
          </a:p>
          <a:p>
            <a:pPr lvl="0"/>
            <a:r>
              <a:rPr lang="en-GB" sz="1200" kern="1200" dirty="0" smtClean="0">
                <a:solidFill>
                  <a:schemeClr val="tx1"/>
                </a:solidFill>
                <a:effectLst/>
                <a:latin typeface="+mn-lt"/>
                <a:ea typeface="+mn-ea"/>
                <a:cs typeface="+mn-cs"/>
              </a:rPr>
              <a:t>Are you aware that you must not use mobile phones while driving?</a:t>
            </a:r>
          </a:p>
          <a:p>
            <a:pPr lvl="0"/>
            <a:r>
              <a:rPr lang="en-GB" sz="1200" kern="1200" dirty="0" smtClean="0">
                <a:solidFill>
                  <a:schemeClr val="tx1"/>
                </a:solidFill>
                <a:effectLst/>
                <a:latin typeface="+mn-lt"/>
                <a:ea typeface="+mn-ea"/>
                <a:cs typeface="+mn-cs"/>
              </a:rPr>
              <a:t>Are you aware of the height of your vehicle?</a:t>
            </a:r>
          </a:p>
          <a:p>
            <a:pPr lvl="0"/>
            <a:r>
              <a:rPr lang="en-GB" sz="1200" kern="1200" dirty="0" smtClean="0">
                <a:solidFill>
                  <a:schemeClr val="tx1"/>
                </a:solidFill>
                <a:effectLst/>
                <a:latin typeface="+mn-lt"/>
                <a:ea typeface="+mn-ea"/>
                <a:cs typeface="+mn-cs"/>
              </a:rPr>
              <a:t>Have you had your eyesight tested in the last six months?</a:t>
            </a:r>
          </a:p>
          <a:p>
            <a:pPr lvl="0"/>
            <a:r>
              <a:rPr lang="en-GB" sz="1200" kern="1200" dirty="0" smtClean="0">
                <a:solidFill>
                  <a:schemeClr val="tx1"/>
                </a:solidFill>
                <a:effectLst/>
                <a:latin typeface="+mn-lt"/>
                <a:ea typeface="+mn-ea"/>
                <a:cs typeface="+mn-cs"/>
              </a:rPr>
              <a:t>Have you got any health concerns that you think might need reporting?</a:t>
            </a:r>
          </a:p>
          <a:p>
            <a:pPr lvl="0"/>
            <a:r>
              <a:rPr lang="en-GB" sz="1200" kern="1200" dirty="0" smtClean="0">
                <a:solidFill>
                  <a:schemeClr val="tx1"/>
                </a:solidFill>
                <a:effectLst/>
                <a:latin typeface="+mn-lt"/>
                <a:ea typeface="+mn-ea"/>
                <a:cs typeface="+mn-cs"/>
              </a:rPr>
              <a:t>Do you require refresher training?</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6</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Thinkstock image: </a:t>
            </a:r>
            <a:r>
              <a:rPr lang="en-GB" sz="1200" b="0" i="0" u="none" strike="noStrike" kern="1200" dirty="0" smtClean="0">
                <a:solidFill>
                  <a:schemeClr val="tx1"/>
                </a:solidFill>
                <a:effectLst/>
                <a:latin typeface="+mn-lt"/>
                <a:ea typeface="+mn-ea"/>
                <a:cs typeface="+mn-cs"/>
                <a:hlinkClick r:id="rId3"/>
              </a:rPr>
              <a:t>517416777</a:t>
            </a:r>
            <a:endParaRPr lang="en-GB" sz="1200" b="0"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Safe vehicle </a:t>
            </a:r>
          </a:p>
          <a:p>
            <a:pPr lvl="0"/>
            <a:r>
              <a:rPr lang="en-GB" sz="1200" kern="1200" dirty="0" smtClean="0">
                <a:solidFill>
                  <a:schemeClr val="tx1"/>
                </a:solidFill>
                <a:effectLst/>
                <a:latin typeface="+mn-lt"/>
                <a:ea typeface="+mn-ea"/>
                <a:cs typeface="+mn-cs"/>
              </a:rPr>
              <a:t>If your vehicle is fitted with reversing alarms, camera systems and proximity sensors – do you know how to operate them correctly?</a:t>
            </a:r>
          </a:p>
          <a:p>
            <a:pPr lvl="0"/>
            <a:r>
              <a:rPr lang="en-GB" sz="1200" kern="1200" dirty="0" smtClean="0">
                <a:solidFill>
                  <a:schemeClr val="tx1"/>
                </a:solidFill>
                <a:effectLst/>
                <a:latin typeface="+mn-lt"/>
                <a:ea typeface="+mn-ea"/>
                <a:cs typeface="+mn-cs"/>
              </a:rPr>
              <a:t>Are you happy that your seatbelts / head restraints are fitted and working properly?</a:t>
            </a:r>
          </a:p>
          <a:p>
            <a:pPr lvl="0"/>
            <a:r>
              <a:rPr lang="en-GB" sz="1200" kern="1200" dirty="0" smtClean="0">
                <a:solidFill>
                  <a:schemeClr val="tx1"/>
                </a:solidFill>
                <a:effectLst/>
                <a:latin typeface="+mn-lt"/>
                <a:ea typeface="+mn-ea"/>
                <a:cs typeface="+mn-cs"/>
              </a:rPr>
              <a:t>Are you confident your vehicle is not overloaded before you start/continue your journey?</a:t>
            </a:r>
          </a:p>
          <a:p>
            <a:pPr lvl="0"/>
            <a:r>
              <a:rPr lang="en-GB" sz="1200" kern="1200" dirty="0" smtClean="0">
                <a:solidFill>
                  <a:schemeClr val="tx1"/>
                </a:solidFill>
                <a:effectLst/>
                <a:latin typeface="+mn-lt"/>
                <a:ea typeface="+mn-ea"/>
                <a:cs typeface="+mn-cs"/>
              </a:rPr>
              <a:t>Do you know how to secure your load properly and have you got enough straps to do so? </a:t>
            </a:r>
          </a:p>
          <a:p>
            <a:pPr lvl="0"/>
            <a:r>
              <a:rPr lang="en-GB" sz="1200" kern="1200" dirty="0" smtClean="0">
                <a:solidFill>
                  <a:schemeClr val="tx1"/>
                </a:solidFill>
                <a:effectLst/>
                <a:latin typeface="+mn-lt"/>
                <a:ea typeface="+mn-ea"/>
                <a:cs typeface="+mn-cs"/>
              </a:rPr>
              <a:t>Do you know how to carry out your daily walkaround check?</a:t>
            </a:r>
          </a:p>
          <a:p>
            <a:pPr lvl="0"/>
            <a:r>
              <a:rPr lang="en-GB" sz="1200" kern="1200" dirty="0" smtClean="0">
                <a:solidFill>
                  <a:schemeClr val="tx1"/>
                </a:solidFill>
                <a:effectLst/>
                <a:latin typeface="+mn-lt"/>
                <a:ea typeface="+mn-ea"/>
                <a:cs typeface="+mn-cs"/>
              </a:rPr>
              <a:t>Are you familiar with how to report defects?</a:t>
            </a:r>
          </a:p>
          <a:p>
            <a:pPr lvl="0"/>
            <a:r>
              <a:rPr lang="en-GB" sz="1200" kern="1200" dirty="0" smtClean="0">
                <a:solidFill>
                  <a:schemeClr val="tx1"/>
                </a:solidFill>
                <a:effectLst/>
                <a:latin typeface="+mn-lt"/>
                <a:ea typeface="+mn-ea"/>
                <a:cs typeface="+mn-cs"/>
              </a:rPr>
              <a:t>Have you had guidance on good posture and do you know how to adjust your seat correctly?</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7</a:t>
            </a:fld>
            <a:endParaRPr lang="en-GB" dirty="0"/>
          </a:p>
        </p:txBody>
      </p:sp>
    </p:spTree>
    <p:extLst>
      <p:ext uri="{BB962C8B-B14F-4D97-AF65-F5344CB8AC3E}">
        <p14:creationId xmlns:p14="http://schemas.microsoft.com/office/powerpoint/2010/main" val="126523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Thinkstock image: </a:t>
            </a:r>
            <a:r>
              <a:rPr lang="en-GB" sz="1200" b="0" i="0" u="none" strike="noStrike" kern="1200" dirty="0" smtClean="0">
                <a:solidFill>
                  <a:schemeClr val="tx1"/>
                </a:solidFill>
                <a:effectLst/>
                <a:latin typeface="+mn-lt"/>
                <a:ea typeface="+mn-ea"/>
                <a:cs typeface="+mn-cs"/>
                <a:hlinkClick r:id="rId3"/>
              </a:rPr>
              <a:t>515085668</a:t>
            </a:r>
            <a:endParaRPr lang="en-GB" sz="1200" b="0"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Safe Journey</a:t>
            </a:r>
          </a:p>
          <a:p>
            <a:pPr lvl="0"/>
            <a:r>
              <a:rPr lang="x-none" sz="1200" kern="1200" smtClean="0">
                <a:solidFill>
                  <a:schemeClr val="tx1"/>
                </a:solidFill>
                <a:effectLst/>
                <a:latin typeface="+mn-lt"/>
                <a:ea typeface="+mn-ea"/>
                <a:cs typeface="+mn-cs"/>
              </a:rPr>
              <a:t>Do you </a:t>
            </a:r>
            <a:r>
              <a:rPr lang="en-GB" sz="1200" kern="1200" dirty="0" smtClean="0">
                <a:solidFill>
                  <a:schemeClr val="tx1"/>
                </a:solidFill>
                <a:effectLst/>
                <a:latin typeface="+mn-lt"/>
                <a:ea typeface="+mn-ea"/>
                <a:cs typeface="+mn-cs"/>
              </a:rPr>
              <a:t>feel you could use safer routes which are more appropriate for the type of vehicle you are driving? – If so have you informed your supervisor of this? </a:t>
            </a:r>
          </a:p>
          <a:p>
            <a:pPr lvl="0"/>
            <a:r>
              <a:rPr lang="en-GB" sz="1200" kern="1200" dirty="0" smtClean="0">
                <a:solidFill>
                  <a:schemeClr val="tx1"/>
                </a:solidFill>
                <a:effectLst/>
                <a:latin typeface="+mn-lt"/>
                <a:ea typeface="+mn-ea"/>
                <a:cs typeface="+mn-cs"/>
              </a:rPr>
              <a:t>Do you know what procedure to follow if you start to feel tired?</a:t>
            </a:r>
          </a:p>
          <a:p>
            <a:pPr lvl="0"/>
            <a:r>
              <a:rPr lang="en-GB" sz="1200" kern="1200" dirty="0" smtClean="0">
                <a:solidFill>
                  <a:schemeClr val="tx1"/>
                </a:solidFill>
                <a:effectLst/>
                <a:latin typeface="+mn-lt"/>
                <a:ea typeface="+mn-ea"/>
                <a:cs typeface="+mn-cs"/>
              </a:rPr>
              <a:t>Do you feel like you are being given enough time to safely deliver loads and have rest breaks?</a:t>
            </a:r>
          </a:p>
          <a:p>
            <a:pPr lvl="0"/>
            <a:r>
              <a:rPr lang="en-GB" sz="1200" kern="1200" dirty="0" smtClean="0">
                <a:solidFill>
                  <a:schemeClr val="tx1"/>
                </a:solidFill>
                <a:effectLst/>
                <a:latin typeface="+mn-lt"/>
                <a:ea typeface="+mn-ea"/>
                <a:cs typeface="+mn-cs"/>
              </a:rPr>
              <a:t>Are your individual circumstances being considered before being asked to do a long shift?</a:t>
            </a:r>
          </a:p>
          <a:p>
            <a:pPr lvl="0"/>
            <a:r>
              <a:rPr lang="en-GB" sz="1200" kern="1200" dirty="0" smtClean="0">
                <a:solidFill>
                  <a:schemeClr val="tx1"/>
                </a:solidFill>
                <a:effectLst/>
                <a:latin typeface="+mn-lt"/>
                <a:ea typeface="+mn-ea"/>
                <a:cs typeface="+mn-cs"/>
              </a:rPr>
              <a:t>Are you aware of the dangers of driving home after a long day?</a:t>
            </a:r>
          </a:p>
          <a:p>
            <a:pPr lvl="0"/>
            <a:r>
              <a:rPr lang="en-GB" sz="1200" kern="1200" dirty="0" smtClean="0">
                <a:solidFill>
                  <a:schemeClr val="tx1"/>
                </a:solidFill>
                <a:effectLst/>
                <a:latin typeface="+mn-lt"/>
                <a:ea typeface="+mn-ea"/>
                <a:cs typeface="+mn-cs"/>
              </a:rPr>
              <a:t>Is your vehicle properly equipped to deal with poor weather conditions?</a:t>
            </a:r>
          </a:p>
          <a:p>
            <a:pPr lvl="0"/>
            <a:r>
              <a:rPr lang="en-GB" sz="1200" kern="1200" dirty="0" smtClean="0">
                <a:solidFill>
                  <a:schemeClr val="tx1"/>
                </a:solidFill>
                <a:effectLst/>
                <a:latin typeface="+mn-lt"/>
                <a:ea typeface="+mn-ea"/>
                <a:cs typeface="+mn-cs"/>
              </a:rPr>
              <a:t>Do you feel pressured to complete journeys where weather conditions are difficult and do you know who to contact if you need to cancel a journey?</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8</a:t>
            </a:fld>
            <a:endParaRPr lang="en-GB" dirty="0"/>
          </a:p>
        </p:txBody>
      </p:sp>
    </p:spTree>
    <p:extLst>
      <p:ext uri="{BB962C8B-B14F-4D97-AF65-F5344CB8AC3E}">
        <p14:creationId xmlns:p14="http://schemas.microsoft.com/office/powerpoint/2010/main" val="1265234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dirty="0" smtClean="0"/>
              <a:t>Click to edit Master title style</a:t>
            </a:r>
            <a:endParaRPr lang="en-US" dirty="0"/>
          </a:p>
        </p:txBody>
      </p:sp>
      <p:sp>
        <p:nvSpPr>
          <p:cNvPr id="3" name="Content Placeholder 2"/>
          <p:cNvSpPr>
            <a:spLocks noGrp="1"/>
          </p:cNvSpPr>
          <p:nvPr>
            <p:ph idx="1" hasCustomPrompt="1"/>
          </p:nvPr>
        </p:nvSpPr>
        <p:spPr/>
        <p:txBody>
          <a:bodyPr/>
          <a:lstStyle>
            <a:lvl1pPr algn="l">
              <a:defRPr sz="3200" baseline="0"/>
            </a:lvl1pPr>
          </a:lstStyle>
          <a:p>
            <a:pPr lvl="0"/>
            <a:r>
              <a:rPr lang="en-GB" noProof="0" smtClean="0"/>
              <a:t>Section title</a:t>
            </a:r>
          </a:p>
        </p:txBody>
      </p:sp>
      <p:sp>
        <p:nvSpPr>
          <p:cNvPr id="4" name="Rectangle 5"/>
          <p:cNvSpPr>
            <a:spLocks noGrp="1" noChangeArrowheads="1"/>
          </p:cNvSpPr>
          <p:nvPr>
            <p:ph type="ftr" sz="quarter" idx="10"/>
          </p:nvPr>
        </p:nvSpPr>
        <p:spPr>
          <a:xfrm>
            <a:off x="277104" y="6324600"/>
            <a:ext cx="5638800" cy="304800"/>
          </a:xfrm>
          <a:prstGeom prst="rect">
            <a:avLst/>
          </a:prstGeom>
          <a:ln/>
        </p:spPr>
        <p:txBody>
          <a:bodyPr/>
          <a:lstStyle>
            <a:lvl1pPr>
              <a:defRPr/>
            </a:lvl1pPr>
          </a:lstStyle>
          <a:p>
            <a:pPr>
              <a:defRPr/>
            </a:pPr>
            <a:r>
              <a:rPr lang="en-GB" smtClean="0"/>
              <a:t>Module 1: Plan and prepare (Draft 2)</a:t>
            </a:r>
            <a:endParaRPr lang="en-GB" dirty="0"/>
          </a:p>
        </p:txBody>
      </p:sp>
      <p:sp>
        <p:nvSpPr>
          <p:cNvPr id="5" name="Rectangle 6"/>
          <p:cNvSpPr>
            <a:spLocks noGrp="1" noChangeArrowheads="1"/>
          </p:cNvSpPr>
          <p:nvPr>
            <p:ph type="sldNum" sz="quarter" idx="11"/>
          </p:nvPr>
        </p:nvSpPr>
        <p:spPr>
          <a:xfrm>
            <a:off x="8153400" y="6324600"/>
            <a:ext cx="609600" cy="304800"/>
          </a:xfrm>
          <a:prstGeom prst="rect">
            <a:avLst/>
          </a:prstGeom>
          <a:ln/>
        </p:spPr>
        <p:txBody>
          <a:bodyPr/>
          <a:lstStyle>
            <a:lvl1pPr>
              <a:defRPr/>
            </a:lvl1pPr>
          </a:lstStyle>
          <a:p>
            <a:pPr>
              <a:defRPr/>
            </a:pPr>
            <a:fld id="{BCDD38F7-E002-C64D-8F41-4A6DD6B50242}" type="slidenum">
              <a:rPr lang="en-GB"/>
              <a:pPr>
                <a:defRPr/>
              </a:pPr>
              <a:t>‹#›</a:t>
            </a:fld>
            <a:endParaRPr lang="en-GB" dirty="0"/>
          </a:p>
        </p:txBody>
      </p:sp>
      <p:pic>
        <p:nvPicPr>
          <p:cNvPr id="6" name="Picture 2" descr="THANKYOU-20AUG-1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533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Tree>
    <p:extLst>
      <p:ext uri="{BB962C8B-B14F-4D97-AF65-F5344CB8AC3E}">
        <p14:creationId xmlns:p14="http://schemas.microsoft.com/office/powerpoint/2010/main" val="1026149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88885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2" descr="THANKYOU-20AUG-12.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785910" y="2233760"/>
            <a:ext cx="2248156" cy="499963"/>
          </a:xfrm>
          <a:prstGeom prst="rect">
            <a:avLst/>
          </a:prstGeom>
        </p:spPr>
        <p:txBody>
          <a:bodyPr vert="horz"/>
          <a:lstStyle>
            <a:lvl1pPr marL="0" indent="0">
              <a:buNone/>
              <a:defRPr sz="2000">
                <a:solidFill>
                  <a:srgbClr val="4C4C4C"/>
                </a:solidFill>
                <a:latin typeface="Gill Sans"/>
                <a:cs typeface="Gill Sans"/>
              </a:defRPr>
            </a:lvl1pPr>
            <a:lvl2pPr>
              <a:defRPr sz="2000">
                <a:solidFill>
                  <a:srgbClr val="4C4C4C"/>
                </a:solidFill>
                <a:latin typeface="Gill Sans"/>
                <a:cs typeface="Gill Sans"/>
              </a:defRPr>
            </a:lvl2pPr>
            <a:lvl3pPr>
              <a:defRPr sz="2000">
                <a:solidFill>
                  <a:srgbClr val="4C4C4C"/>
                </a:solidFill>
                <a:latin typeface="Gill Sans"/>
                <a:cs typeface="Gill Sans"/>
              </a:defRPr>
            </a:lvl3pPr>
            <a:lvl4pPr>
              <a:defRPr sz="2000">
                <a:solidFill>
                  <a:srgbClr val="4C4C4C"/>
                </a:solidFill>
                <a:latin typeface="Gill Sans"/>
                <a:cs typeface="Gill Sans"/>
              </a:defRPr>
            </a:lvl4pPr>
            <a:lvl5pPr>
              <a:defRPr sz="2000">
                <a:solidFill>
                  <a:srgbClr val="4C4C4C"/>
                </a:solidFill>
                <a:latin typeface="Gill Sans"/>
                <a:cs typeface="Gill Sans"/>
              </a:defRPr>
            </a:lvl5pPr>
          </a:lstStyle>
          <a:p>
            <a:pPr lvl="0"/>
            <a:r>
              <a:rPr lang="en-GB" dirty="0" smtClean="0"/>
              <a:t>Click to edit Master text styles</a:t>
            </a:r>
          </a:p>
        </p:txBody>
      </p:sp>
      <p:sp>
        <p:nvSpPr>
          <p:cNvPr id="10" name="Title 9"/>
          <p:cNvSpPr>
            <a:spLocks noGrp="1"/>
          </p:cNvSpPr>
          <p:nvPr>
            <p:ph type="title"/>
          </p:nvPr>
        </p:nvSpPr>
        <p:spPr>
          <a:xfrm>
            <a:off x="808024" y="1134286"/>
            <a:ext cx="4245550" cy="1143000"/>
          </a:xfrm>
          <a:prstGeom prst="rect">
            <a:avLst/>
          </a:prstGeom>
        </p:spPr>
        <p:txBody>
          <a:bodyPr vert="horz"/>
          <a:lstStyle>
            <a:lvl1pPr algn="l">
              <a:defRPr sz="3800">
                <a:latin typeface="Gill Sans"/>
                <a:cs typeface="Gill Sans"/>
              </a:defRPr>
            </a:lvl1pPr>
          </a:lstStyle>
          <a:p>
            <a:r>
              <a:rPr lang="en-GB" dirty="0" smtClean="0"/>
              <a:t>Click to edit Master title style</a:t>
            </a:r>
            <a:endParaRPr lang="en-US" dirty="0"/>
          </a:p>
        </p:txBody>
      </p:sp>
    </p:spTree>
    <p:extLst>
      <p:ext uri="{BB962C8B-B14F-4D97-AF65-F5344CB8AC3E}">
        <p14:creationId xmlns:p14="http://schemas.microsoft.com/office/powerpoint/2010/main" val="33665843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smtClean="0"/>
              <a:t>Click to edit Master title style</a:t>
            </a:r>
            <a:endParaRPr lang="en-GB" noProof="0" dirty="0"/>
          </a:p>
        </p:txBody>
      </p:sp>
      <p:sp>
        <p:nvSpPr>
          <p:cNvPr id="1027" name="Rectangle 3"/>
          <p:cNvSpPr>
            <a:spLocks noGrp="1" noChangeArrowheads="1"/>
          </p:cNvSpPr>
          <p:nvPr>
            <p:ph type="body" idx="1"/>
          </p:nvPr>
        </p:nvSpPr>
        <p:spPr bwMode="auto">
          <a:xfrm>
            <a:off x="705790" y="12954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a:t>
            </a:r>
            <a:r>
              <a:rPr lang="en-GB" noProof="0" dirty="0" smtClean="0"/>
              <a:t>level</a:t>
            </a:r>
            <a:endParaRPr lang="en-GB" noProof="0" dirty="0"/>
          </a:p>
        </p:txBody>
      </p:sp>
      <p:cxnSp>
        <p:nvCxnSpPr>
          <p:cNvPr id="9" name="Straight Connector 8"/>
          <p:cNvCxnSpPr/>
          <p:nvPr userDrawn="1"/>
        </p:nvCxnSpPr>
        <p:spPr>
          <a:xfrm>
            <a:off x="420981" y="1017799"/>
            <a:ext cx="8723019" cy="0"/>
          </a:xfrm>
          <a:prstGeom prst="line">
            <a:avLst/>
          </a:prstGeom>
          <a:ln w="12700" cmpd="sng">
            <a:prstDash val="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bwMode="auto">
          <a:xfrm>
            <a:off x="0" y="6463614"/>
            <a:ext cx="9144000" cy="394385"/>
          </a:xfrm>
          <a:prstGeom prst="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TextBox 10"/>
          <p:cNvSpPr txBox="1"/>
          <p:nvPr userDrawn="1"/>
        </p:nvSpPr>
        <p:spPr>
          <a:xfrm>
            <a:off x="7179292" y="6475972"/>
            <a:ext cx="1964724" cy="276999"/>
          </a:xfrm>
          <a:prstGeom prst="rect">
            <a:avLst/>
          </a:prstGeom>
          <a:noFill/>
        </p:spPr>
        <p:txBody>
          <a:bodyPr wrap="square" rtlCol="0">
            <a:spAutoFit/>
          </a:bodyPr>
          <a:lstStyle/>
          <a:p>
            <a:r>
              <a:rPr lang="en-GB" sz="1200" dirty="0" smtClean="0">
                <a:solidFill>
                  <a:schemeClr val="bg1"/>
                </a:solidFill>
                <a:latin typeface="Arial" panose="020B0604020202020204" pitchFamily="34" charset="0"/>
                <a:cs typeface="Arial" panose="020B0604020202020204" pitchFamily="34" charset="0"/>
              </a:rPr>
              <a:t>www.fors-online.org.uk</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3579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hf hdr="0" dt="0"/>
  <p:txStyles>
    <p:titleStyle>
      <a:lvl1pPr algn="l" rtl="0" eaLnBrk="1" fontAlgn="base" hangingPunct="1">
        <a:spcBef>
          <a:spcPts val="1000"/>
        </a:spcBef>
        <a:spcAft>
          <a:spcPct val="0"/>
        </a:spcAft>
        <a:defRPr sz="3200" b="1" i="0">
          <a:solidFill>
            <a:schemeClr val="tx1"/>
          </a:solidFill>
          <a:latin typeface="Arial"/>
          <a:ea typeface="+mj-ea"/>
          <a:cs typeface="Arial"/>
        </a:defRPr>
      </a:lvl1pPr>
      <a:lvl2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2pPr>
      <a:lvl3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3pPr>
      <a:lvl4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4pPr>
      <a:lvl5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5pPr>
      <a:lvl6pPr marL="457200" algn="l" rtl="0" eaLnBrk="1" fontAlgn="base" hangingPunct="1">
        <a:spcBef>
          <a:spcPts val="1000"/>
        </a:spcBef>
        <a:spcAft>
          <a:spcPct val="0"/>
        </a:spcAft>
        <a:defRPr sz="3200" b="1">
          <a:solidFill>
            <a:schemeClr val="bg1"/>
          </a:solidFill>
          <a:latin typeface="Arial Black" charset="0"/>
          <a:ea typeface="ＭＳ Ｐゴシック" charset="0"/>
        </a:defRPr>
      </a:lvl6pPr>
      <a:lvl7pPr marL="914400" algn="l" rtl="0" eaLnBrk="1" fontAlgn="base" hangingPunct="1">
        <a:spcBef>
          <a:spcPts val="1000"/>
        </a:spcBef>
        <a:spcAft>
          <a:spcPct val="0"/>
        </a:spcAft>
        <a:defRPr sz="3200" b="1">
          <a:solidFill>
            <a:schemeClr val="bg1"/>
          </a:solidFill>
          <a:latin typeface="Arial Black" charset="0"/>
          <a:ea typeface="ＭＳ Ｐゴシック" charset="0"/>
        </a:defRPr>
      </a:lvl7pPr>
      <a:lvl8pPr marL="1371600" algn="l" rtl="0" eaLnBrk="1" fontAlgn="base" hangingPunct="1">
        <a:spcBef>
          <a:spcPts val="1000"/>
        </a:spcBef>
        <a:spcAft>
          <a:spcPct val="0"/>
        </a:spcAft>
        <a:defRPr sz="3200" b="1">
          <a:solidFill>
            <a:schemeClr val="bg1"/>
          </a:solidFill>
          <a:latin typeface="Arial Black" charset="0"/>
          <a:ea typeface="ＭＳ Ｐゴシック" charset="0"/>
        </a:defRPr>
      </a:lvl8pPr>
      <a:lvl9pPr marL="1828800" algn="l" rtl="0" eaLnBrk="1" fontAlgn="base" hangingPunct="1">
        <a:spcBef>
          <a:spcPts val="1000"/>
        </a:spcBef>
        <a:spcAft>
          <a:spcPct val="0"/>
        </a:spcAft>
        <a:defRPr sz="3200" b="1">
          <a:solidFill>
            <a:schemeClr val="bg1"/>
          </a:solidFill>
          <a:latin typeface="Arial Black" charset="0"/>
          <a:ea typeface="ＭＳ Ｐゴシック" charset="0"/>
        </a:defRPr>
      </a:lvl9pPr>
    </p:titleStyle>
    <p:bodyStyle>
      <a:lvl1pPr marL="0" indent="0" algn="l" rtl="0" eaLnBrk="1" fontAlgn="base" hangingPunct="1">
        <a:spcBef>
          <a:spcPts val="1600"/>
        </a:spcBef>
        <a:spcAft>
          <a:spcPct val="0"/>
        </a:spcAft>
        <a:defRPr sz="240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941696"/>
            <a:ext cx="8153400" cy="2647665"/>
          </a:xfrm>
        </p:spPr>
        <p:txBody>
          <a:bodyPr/>
          <a:lstStyle/>
          <a:p>
            <a:pPr>
              <a:spcAft>
                <a:spcPts val="1200"/>
              </a:spcAft>
            </a:pP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D5</a:t>
            </a:r>
            <a:b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Health and safety</a:t>
            </a:r>
            <a:endParaRPr lang="en-GB" sz="4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Tree>
    <p:extLst>
      <p:ext uri="{BB962C8B-B14F-4D97-AF65-F5344CB8AC3E}">
        <p14:creationId xmlns:p14="http://schemas.microsoft.com/office/powerpoint/2010/main" val="4233387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4067" y="1291768"/>
            <a:ext cx="8388000" cy="3612738"/>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44017" y="1320262"/>
            <a:ext cx="8026395" cy="3994362"/>
          </a:xfrm>
        </p:spPr>
        <p:txBody>
          <a:bodyPr/>
          <a:lstStyle/>
          <a:p>
            <a:pPr>
              <a:spcBef>
                <a:spcPts val="0"/>
              </a:spcBef>
              <a:spcAft>
                <a:spcPts val="600"/>
              </a:spcAft>
            </a:pPr>
            <a:r>
              <a:rPr lang="en-GB" sz="2000" b="1" dirty="0">
                <a:latin typeface="Arial" panose="020B0604020202020204" pitchFamily="34" charset="0"/>
                <a:ea typeface="AECOM Sans" panose="020B0504020202020204" pitchFamily="34" charset="0"/>
                <a:cs typeface="Arial" panose="020B0604020202020204" pitchFamily="34" charset="0"/>
              </a:rPr>
              <a:t>There are five steps to risk assessment that you need to be aware of:</a:t>
            </a:r>
          </a:p>
          <a:p>
            <a:pPr>
              <a:spcBef>
                <a:spcPts val="600"/>
              </a:spcBef>
              <a:spcAft>
                <a:spcPts val="1200"/>
              </a:spcAft>
            </a:pPr>
            <a:r>
              <a:rPr lang="en-GB" sz="2000" b="1" dirty="0">
                <a:latin typeface="Arial" panose="020B0604020202020204" pitchFamily="34" charset="0"/>
                <a:ea typeface="AECOM Sans" panose="020B0504020202020204" pitchFamily="34" charset="0"/>
                <a:cs typeface="Arial" panose="020B0604020202020204" pitchFamily="34" charset="0"/>
              </a:rPr>
              <a:t>Step 1 – </a:t>
            </a:r>
            <a:r>
              <a:rPr lang="en-GB" sz="2000" dirty="0">
                <a:latin typeface="Arial" panose="020B0604020202020204" pitchFamily="34" charset="0"/>
                <a:ea typeface="AECOM Sans" panose="020B0504020202020204" pitchFamily="34" charset="0"/>
                <a:cs typeface="Arial" panose="020B0604020202020204" pitchFamily="34" charset="0"/>
              </a:rPr>
              <a:t>Identify the hazards</a:t>
            </a:r>
          </a:p>
          <a:p>
            <a:pPr>
              <a:spcBef>
                <a:spcPts val="600"/>
              </a:spcBef>
              <a:spcAft>
                <a:spcPts val="1200"/>
              </a:spcAft>
            </a:pPr>
            <a:r>
              <a:rPr lang="en-GB" sz="2000" b="1" dirty="0">
                <a:latin typeface="Arial" panose="020B0604020202020204" pitchFamily="34" charset="0"/>
                <a:ea typeface="AECOM Sans" panose="020B0504020202020204" pitchFamily="34" charset="0"/>
                <a:cs typeface="Arial" panose="020B0604020202020204" pitchFamily="34" charset="0"/>
              </a:rPr>
              <a:t>Step 2 – </a:t>
            </a:r>
            <a:r>
              <a:rPr lang="en-GB" sz="2000" dirty="0">
                <a:latin typeface="Arial" panose="020B0604020202020204" pitchFamily="34" charset="0"/>
                <a:ea typeface="AECOM Sans" panose="020B0504020202020204" pitchFamily="34" charset="0"/>
                <a:cs typeface="Arial" panose="020B0604020202020204" pitchFamily="34" charset="0"/>
              </a:rPr>
              <a:t>Decide who might be harmed and how</a:t>
            </a:r>
          </a:p>
          <a:p>
            <a:pPr>
              <a:spcBef>
                <a:spcPts val="600"/>
              </a:spcBef>
              <a:spcAft>
                <a:spcPts val="1200"/>
              </a:spcAft>
            </a:pPr>
            <a:r>
              <a:rPr lang="en-GB" sz="2000" b="1" dirty="0">
                <a:latin typeface="Arial" panose="020B0604020202020204" pitchFamily="34" charset="0"/>
                <a:ea typeface="AECOM Sans" panose="020B0504020202020204" pitchFamily="34" charset="0"/>
                <a:cs typeface="Arial" panose="020B0604020202020204" pitchFamily="34" charset="0"/>
              </a:rPr>
              <a:t>Step 3 – </a:t>
            </a:r>
            <a:r>
              <a:rPr lang="en-GB" sz="2000" dirty="0">
                <a:latin typeface="Arial" panose="020B0604020202020204" pitchFamily="34" charset="0"/>
                <a:ea typeface="AECOM Sans" panose="020B0504020202020204" pitchFamily="34" charset="0"/>
                <a:cs typeface="Arial" panose="020B0604020202020204" pitchFamily="34" charset="0"/>
              </a:rPr>
              <a:t>Evaluate the risks and decide on precautions</a:t>
            </a:r>
          </a:p>
          <a:p>
            <a:pPr>
              <a:spcBef>
                <a:spcPts val="600"/>
              </a:spcBef>
              <a:spcAft>
                <a:spcPts val="1200"/>
              </a:spcAft>
            </a:pPr>
            <a:r>
              <a:rPr lang="en-GB" sz="2000" b="1" dirty="0">
                <a:latin typeface="Arial" panose="020B0604020202020204" pitchFamily="34" charset="0"/>
                <a:ea typeface="AECOM Sans" panose="020B0504020202020204" pitchFamily="34" charset="0"/>
                <a:cs typeface="Arial" panose="020B0604020202020204" pitchFamily="34" charset="0"/>
              </a:rPr>
              <a:t>Step 4 – </a:t>
            </a:r>
            <a:r>
              <a:rPr lang="en-GB" sz="2000" dirty="0">
                <a:latin typeface="Arial" panose="020B0604020202020204" pitchFamily="34" charset="0"/>
                <a:ea typeface="AECOM Sans" panose="020B0504020202020204" pitchFamily="34" charset="0"/>
                <a:cs typeface="Arial" panose="020B0604020202020204" pitchFamily="34" charset="0"/>
              </a:rPr>
              <a:t>Record your findings and implement them</a:t>
            </a:r>
          </a:p>
          <a:p>
            <a:pPr>
              <a:spcBef>
                <a:spcPts val="600"/>
              </a:spcBef>
              <a:spcAft>
                <a:spcPts val="1200"/>
              </a:spcAft>
            </a:pPr>
            <a:r>
              <a:rPr lang="en-GB" sz="2000" b="1" dirty="0">
                <a:latin typeface="Arial" panose="020B0604020202020204" pitchFamily="34" charset="0"/>
                <a:ea typeface="AECOM Sans" panose="020B0504020202020204" pitchFamily="34" charset="0"/>
                <a:cs typeface="Arial" panose="020B0604020202020204" pitchFamily="34" charset="0"/>
              </a:rPr>
              <a:t>Step 5 – </a:t>
            </a:r>
            <a:r>
              <a:rPr lang="en-GB" sz="2000" dirty="0">
                <a:latin typeface="Arial" panose="020B0604020202020204" pitchFamily="34" charset="0"/>
                <a:ea typeface="AECOM Sans" panose="020B0504020202020204" pitchFamily="34" charset="0"/>
                <a:cs typeface="Arial" panose="020B0604020202020204" pitchFamily="34" charset="0"/>
              </a:rPr>
              <a:t>Review your risk assessment and update if necessary </a:t>
            </a:r>
          </a:p>
        </p:txBody>
      </p:sp>
      <p:sp>
        <p:nvSpPr>
          <p:cNvPr id="24" name="Rectangle 23"/>
          <p:cNvSpPr/>
          <p:nvPr/>
        </p:nvSpPr>
        <p:spPr bwMode="auto">
          <a:xfrm>
            <a:off x="364067" y="327575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6" name="Rectangle 25"/>
          <p:cNvSpPr/>
          <p:nvPr/>
        </p:nvSpPr>
        <p:spPr bwMode="auto">
          <a:xfrm>
            <a:off x="352254" y="217219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74958"/>
            <a:ext cx="8229600" cy="612532"/>
          </a:xfrm>
        </p:spPr>
        <p:txBody>
          <a:bodyPr/>
          <a:lstStyle/>
          <a:p>
            <a:r>
              <a:rPr lang="en-GB" sz="28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Risk assessments (what should you do?)</a:t>
            </a:r>
            <a:br>
              <a:rPr lang="en-GB" sz="2800"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endPar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20" name="Rectangle 19"/>
          <p:cNvSpPr/>
          <p:nvPr/>
        </p:nvSpPr>
        <p:spPr bwMode="auto">
          <a:xfrm>
            <a:off x="883261" y="5207749"/>
            <a:ext cx="7868806" cy="1020306"/>
          </a:xfrm>
          <a:prstGeom prst="rect">
            <a:avLst/>
          </a:prstGeom>
          <a:solidFill>
            <a:srgbClr val="FFFFFF"/>
          </a:solid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576000" tIns="45720" rIns="91440" bIns="45720" numCol="1" rtlCol="0" anchor="ctr" anchorCtr="0" compatLnSpc="1">
            <a:prstTxWarp prst="textNoShape">
              <a:avLst/>
            </a:prstTxWarp>
          </a:bodyPr>
          <a:lstStyle/>
          <a:p>
            <a:r>
              <a:rPr lang="en-GB" sz="1800" b="1" kern="0" dirty="0">
                <a:solidFill>
                  <a:srgbClr val="000000"/>
                </a:solidFill>
                <a:latin typeface="Arial"/>
                <a:cs typeface="Arial"/>
              </a:rPr>
              <a:t>Remember - a hazard is something in your business that can cause harm. A risk is the chance, however large or small, that a hazard could cause harm</a:t>
            </a:r>
          </a:p>
        </p:txBody>
      </p:sp>
      <p:grpSp>
        <p:nvGrpSpPr>
          <p:cNvPr id="21" name="Group 20"/>
          <p:cNvGrpSpPr/>
          <p:nvPr/>
        </p:nvGrpSpPr>
        <p:grpSpPr>
          <a:xfrm>
            <a:off x="120469" y="4911194"/>
            <a:ext cx="1334848" cy="1323546"/>
            <a:chOff x="502721" y="4594720"/>
            <a:chExt cx="1182144" cy="1162022"/>
          </a:xfrm>
        </p:grpSpPr>
        <p:sp>
          <p:nvSpPr>
            <p:cNvPr id="22" name="Isosceles Triangle 21"/>
            <p:cNvSpPr/>
            <p:nvPr/>
          </p:nvSpPr>
          <p:spPr bwMode="auto">
            <a:xfrm>
              <a:off x="599665" y="4758267"/>
              <a:ext cx="992068" cy="846667"/>
            </a:xfrm>
            <a:prstGeom prst="triangl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721" y="4594720"/>
              <a:ext cx="1182144" cy="1162022"/>
            </a:xfrm>
            <a:prstGeom prst="rect">
              <a:avLst/>
            </a:prstGeom>
          </p:spPr>
        </p:pic>
      </p:grpSp>
      <p:sp>
        <p:nvSpPr>
          <p:cNvPr id="12" name="Rectangle 11"/>
          <p:cNvSpPr/>
          <p:nvPr/>
        </p:nvSpPr>
        <p:spPr bwMode="auto">
          <a:xfrm>
            <a:off x="352254" y="270460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3" name="Rectangle 12"/>
          <p:cNvSpPr/>
          <p:nvPr/>
        </p:nvSpPr>
        <p:spPr bwMode="auto">
          <a:xfrm>
            <a:off x="366878" y="379713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Rectangle 13"/>
          <p:cNvSpPr/>
          <p:nvPr/>
        </p:nvSpPr>
        <p:spPr bwMode="auto">
          <a:xfrm>
            <a:off x="378528" y="433152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987274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4067" y="1347749"/>
            <a:ext cx="8388000" cy="4705268"/>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44017" y="1376243"/>
            <a:ext cx="8026395" cy="3994362"/>
          </a:xfrm>
        </p:spPr>
        <p:txBody>
          <a:bodyPr/>
          <a:lstStyle/>
          <a:p>
            <a:pPr>
              <a:spcBef>
                <a:spcPts val="0"/>
              </a:spcBef>
              <a:spcAft>
                <a:spcPts val="600"/>
              </a:spcAft>
            </a:pPr>
            <a:r>
              <a:rPr lang="en-GB" sz="2000" b="1" dirty="0">
                <a:latin typeface="Arial" panose="020B0604020202020204" pitchFamily="34" charset="0"/>
                <a:ea typeface="AECOM Sans" panose="020B0504020202020204" pitchFamily="34" charset="0"/>
                <a:cs typeface="Arial" panose="020B0604020202020204" pitchFamily="34" charset="0"/>
              </a:rPr>
              <a:t>Effective management of work related health and safety helps reduce risk and it:</a:t>
            </a:r>
          </a:p>
          <a:p>
            <a:pPr>
              <a:spcBef>
                <a:spcPts val="3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Ensures </a:t>
            </a:r>
            <a:r>
              <a:rPr lang="en-GB" sz="2000" dirty="0">
                <a:latin typeface="Arial" panose="020B0604020202020204" pitchFamily="34" charset="0"/>
                <a:ea typeface="AECOM Sans" panose="020B0504020202020204" pitchFamily="34" charset="0"/>
                <a:cs typeface="Arial" panose="020B0604020202020204" pitchFamily="34" charset="0"/>
              </a:rPr>
              <a:t>that you know how to work safely </a:t>
            </a:r>
            <a:endParaRPr lang="en-GB" sz="2000" dirty="0" smtClean="0">
              <a:latin typeface="Arial" panose="020B0604020202020204" pitchFamily="34" charset="0"/>
              <a:ea typeface="AECOM Sans" panose="020B0504020202020204" pitchFamily="34" charset="0"/>
              <a:cs typeface="Arial" panose="020B0604020202020204" pitchFamily="34" charset="0"/>
            </a:endParaRPr>
          </a:p>
          <a:p>
            <a:pPr>
              <a:spcBef>
                <a:spcPts val="3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Develops </a:t>
            </a:r>
            <a:r>
              <a:rPr lang="en-GB" sz="2000" dirty="0">
                <a:latin typeface="Arial" panose="020B0604020202020204" pitchFamily="34" charset="0"/>
                <a:ea typeface="AECOM Sans" panose="020B0504020202020204" pitchFamily="34" charset="0"/>
                <a:cs typeface="Arial" panose="020B0604020202020204" pitchFamily="34" charset="0"/>
              </a:rPr>
              <a:t>a positive health and safety culture</a:t>
            </a:r>
          </a:p>
          <a:p>
            <a:pPr>
              <a:spcBef>
                <a:spcPts val="3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Meets </a:t>
            </a:r>
            <a:r>
              <a:rPr lang="en-GB" sz="2000" dirty="0">
                <a:latin typeface="Arial" panose="020B0604020202020204" pitchFamily="34" charset="0"/>
                <a:ea typeface="AECOM Sans" panose="020B0504020202020204" pitchFamily="34" charset="0"/>
                <a:cs typeface="Arial" panose="020B0604020202020204" pitchFamily="34" charset="0"/>
              </a:rPr>
              <a:t>the legal duty to protect the health and safety of everyone in the workplace including yourself</a:t>
            </a:r>
          </a:p>
          <a:p>
            <a:pPr>
              <a:spcBef>
                <a:spcPts val="3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Lessens </a:t>
            </a:r>
            <a:r>
              <a:rPr lang="en-GB" sz="2000" dirty="0">
                <a:latin typeface="Arial" panose="020B0604020202020204" pitchFamily="34" charset="0"/>
                <a:ea typeface="AECOM Sans" panose="020B0504020202020204" pitchFamily="34" charset="0"/>
                <a:cs typeface="Arial" panose="020B0604020202020204" pitchFamily="34" charset="0"/>
              </a:rPr>
              <a:t>the likelihood of financial loss </a:t>
            </a:r>
            <a:r>
              <a:rPr lang="en-GB" sz="2000" dirty="0" smtClean="0">
                <a:latin typeface="Arial" panose="020B0604020202020204" pitchFamily="34" charset="0"/>
                <a:ea typeface="AECOM Sans" panose="020B0504020202020204" pitchFamily="34" charset="0"/>
                <a:cs typeface="Arial" panose="020B0604020202020204" pitchFamily="34" charset="0"/>
              </a:rPr>
              <a:t>to the company </a:t>
            </a:r>
          </a:p>
          <a:p>
            <a:pPr>
              <a:spcBef>
                <a:spcPts val="3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Reduces </a:t>
            </a:r>
            <a:r>
              <a:rPr lang="en-GB" sz="2000" dirty="0">
                <a:latin typeface="Arial" panose="020B0604020202020204" pitchFamily="34" charset="0"/>
                <a:ea typeface="AECOM Sans" panose="020B0504020202020204" pitchFamily="34" charset="0"/>
                <a:cs typeface="Arial" panose="020B0604020202020204" pitchFamily="34" charset="0"/>
              </a:rPr>
              <a:t>the risk of work-related ill health</a:t>
            </a:r>
          </a:p>
          <a:p>
            <a:pPr>
              <a:spcBef>
                <a:spcPts val="3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Lowers </a:t>
            </a:r>
            <a:r>
              <a:rPr lang="en-GB" sz="2000" dirty="0">
                <a:latin typeface="Arial" panose="020B0604020202020204" pitchFamily="34" charset="0"/>
                <a:ea typeface="AECOM Sans" panose="020B0504020202020204" pitchFamily="34" charset="0"/>
                <a:cs typeface="Arial" panose="020B0604020202020204" pitchFamily="34" charset="0"/>
              </a:rPr>
              <a:t>company driving costs through better driving standards</a:t>
            </a:r>
          </a:p>
          <a:p>
            <a:pPr>
              <a:spcBef>
                <a:spcPts val="3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Cuts </a:t>
            </a:r>
            <a:r>
              <a:rPr lang="en-GB" sz="2000" dirty="0">
                <a:latin typeface="Arial" panose="020B0604020202020204" pitchFamily="34" charset="0"/>
                <a:ea typeface="AECOM Sans" panose="020B0504020202020204" pitchFamily="34" charset="0"/>
                <a:cs typeface="Arial" panose="020B0604020202020204" pitchFamily="34" charset="0"/>
              </a:rPr>
              <a:t>the risk of losing the goodwill of customers</a:t>
            </a:r>
          </a:p>
          <a:p>
            <a:pPr>
              <a:spcBef>
                <a:spcPts val="3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Ensures </a:t>
            </a:r>
            <a:r>
              <a:rPr lang="en-GB" sz="2000" dirty="0">
                <a:latin typeface="Arial" panose="020B0604020202020204" pitchFamily="34" charset="0"/>
                <a:ea typeface="AECOM Sans" panose="020B0504020202020204" pitchFamily="34" charset="0"/>
                <a:cs typeface="Arial" panose="020B0604020202020204" pitchFamily="34" charset="0"/>
              </a:rPr>
              <a:t>fewer injuries to you (the driver</a:t>
            </a:r>
            <a:r>
              <a:rPr lang="en-GB" sz="2000" dirty="0" smtClean="0">
                <a:latin typeface="Arial" panose="020B0604020202020204" pitchFamily="34" charset="0"/>
                <a:ea typeface="AECOM Sans" panose="020B0504020202020204" pitchFamily="34" charset="0"/>
                <a:cs typeface="Arial" panose="020B0604020202020204" pitchFamily="34" charset="0"/>
              </a:rPr>
              <a:t>)</a:t>
            </a:r>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24" name="Rectangle 23"/>
          <p:cNvSpPr/>
          <p:nvPr/>
        </p:nvSpPr>
        <p:spPr bwMode="auto">
          <a:xfrm>
            <a:off x="378528" y="261921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6" name="Rectangle 25"/>
          <p:cNvSpPr/>
          <p:nvPr/>
        </p:nvSpPr>
        <p:spPr bwMode="auto">
          <a:xfrm>
            <a:off x="384869" y="222817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74958"/>
            <a:ext cx="8229600" cy="612532"/>
          </a:xfrm>
        </p:spPr>
        <p:txBody>
          <a:bodyPr/>
          <a:lstStyle/>
          <a:p>
            <a:r>
              <a:rPr lang="en-GB" sz="28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Benefits</a:t>
            </a:r>
            <a:endPar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13" name="Rectangle 12"/>
          <p:cNvSpPr/>
          <p:nvPr/>
        </p:nvSpPr>
        <p:spPr bwMode="auto">
          <a:xfrm>
            <a:off x="378753" y="303722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Rectangle 13"/>
          <p:cNvSpPr/>
          <p:nvPr/>
        </p:nvSpPr>
        <p:spPr bwMode="auto">
          <a:xfrm>
            <a:off x="367172" y="375163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5" name="Rectangle 14"/>
          <p:cNvSpPr/>
          <p:nvPr/>
        </p:nvSpPr>
        <p:spPr bwMode="auto">
          <a:xfrm>
            <a:off x="375942" y="459268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6" name="Rectangle 15"/>
          <p:cNvSpPr/>
          <p:nvPr/>
        </p:nvSpPr>
        <p:spPr bwMode="auto">
          <a:xfrm>
            <a:off x="375942" y="544045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a:off x="376004" y="501960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8" name="Rectangle 17"/>
          <p:cNvSpPr/>
          <p:nvPr/>
        </p:nvSpPr>
        <p:spPr bwMode="auto">
          <a:xfrm>
            <a:off x="367172" y="416166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56509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1608" y="1440576"/>
            <a:ext cx="8388000" cy="4425838"/>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51558" y="1469070"/>
            <a:ext cx="8026395" cy="3994362"/>
          </a:xfrm>
        </p:spPr>
        <p:txBody>
          <a:bodyPr/>
          <a:lstStyle/>
          <a:p>
            <a:pPr>
              <a:spcBef>
                <a:spcPts val="600"/>
              </a:spcBef>
              <a:spcAft>
                <a:spcPts val="600"/>
              </a:spcAft>
            </a:pPr>
            <a:r>
              <a:rPr lang="en-GB" dirty="0" smtClean="0">
                <a:latin typeface="Arial" panose="020B0604020202020204" pitchFamily="34" charset="0"/>
                <a:ea typeface="AECOM Sans" panose="020B0504020202020204" pitchFamily="34" charset="0"/>
                <a:cs typeface="Arial" panose="020B0604020202020204" pitchFamily="34" charset="0"/>
              </a:rPr>
              <a:t>What </a:t>
            </a:r>
            <a:r>
              <a:rPr lang="en-GB" dirty="0">
                <a:latin typeface="Arial" panose="020B0604020202020204" pitchFamily="34" charset="0"/>
                <a:ea typeface="AECOM Sans" panose="020B0504020202020204" pitchFamily="34" charset="0"/>
                <a:cs typeface="Arial" panose="020B0604020202020204" pitchFamily="34" charset="0"/>
              </a:rPr>
              <a:t>are the most common accidents involving workplace transport? </a:t>
            </a:r>
          </a:p>
          <a:p>
            <a:pPr>
              <a:spcBef>
                <a:spcPts val="600"/>
              </a:spcBef>
              <a:spcAft>
                <a:spcPts val="600"/>
              </a:spcAft>
            </a:pPr>
            <a:r>
              <a:rPr lang="en-GB" dirty="0" smtClean="0">
                <a:latin typeface="Arial" panose="020B0604020202020204" pitchFamily="34" charset="0"/>
                <a:ea typeface="AECOM Sans" panose="020B0504020202020204" pitchFamily="34" charset="0"/>
                <a:cs typeface="Arial" panose="020B0604020202020204" pitchFamily="34" charset="0"/>
              </a:rPr>
              <a:t>What </a:t>
            </a:r>
            <a:r>
              <a:rPr lang="en-GB" dirty="0">
                <a:latin typeface="Arial" panose="020B0604020202020204" pitchFamily="34" charset="0"/>
                <a:ea typeface="AECOM Sans" panose="020B0504020202020204" pitchFamily="34" charset="0"/>
                <a:cs typeface="Arial" panose="020B0604020202020204" pitchFamily="34" charset="0"/>
              </a:rPr>
              <a:t>is the correct procedure for reporting incidents and near misses? </a:t>
            </a:r>
          </a:p>
          <a:p>
            <a:pPr>
              <a:spcBef>
                <a:spcPts val="600"/>
              </a:spcBef>
              <a:spcAft>
                <a:spcPts val="600"/>
              </a:spcAft>
            </a:pPr>
            <a:r>
              <a:rPr lang="en-GB" dirty="0" smtClean="0">
                <a:latin typeface="Arial" panose="020B0604020202020204" pitchFamily="34" charset="0"/>
                <a:ea typeface="AECOM Sans" panose="020B0504020202020204" pitchFamily="34" charset="0"/>
                <a:cs typeface="Arial" panose="020B0604020202020204" pitchFamily="34" charset="0"/>
              </a:rPr>
              <a:t>What </a:t>
            </a:r>
            <a:r>
              <a:rPr lang="en-GB" dirty="0">
                <a:latin typeface="Arial" panose="020B0604020202020204" pitchFamily="34" charset="0"/>
                <a:ea typeface="AECOM Sans" panose="020B0504020202020204" pitchFamily="34" charset="0"/>
                <a:cs typeface="Arial" panose="020B0604020202020204" pitchFamily="34" charset="0"/>
              </a:rPr>
              <a:t>actions should you take to ensure your safety following the breakdown of your vehicle?</a:t>
            </a:r>
          </a:p>
          <a:p>
            <a:pPr>
              <a:spcBef>
                <a:spcPts val="600"/>
              </a:spcBef>
              <a:spcAft>
                <a:spcPts val="600"/>
              </a:spcAft>
            </a:pPr>
            <a:r>
              <a:rPr lang="en-GB" dirty="0" smtClean="0">
                <a:latin typeface="Arial" panose="020B0604020202020204" pitchFamily="34" charset="0"/>
                <a:ea typeface="AECOM Sans" panose="020B0504020202020204" pitchFamily="34" charset="0"/>
                <a:cs typeface="Arial" panose="020B0604020202020204" pitchFamily="34" charset="0"/>
              </a:rPr>
              <a:t>What </a:t>
            </a:r>
            <a:r>
              <a:rPr lang="en-GB" dirty="0">
                <a:latin typeface="Arial" panose="020B0604020202020204" pitchFamily="34" charset="0"/>
                <a:ea typeface="AECOM Sans" panose="020B0504020202020204" pitchFamily="34" charset="0"/>
                <a:cs typeface="Arial" panose="020B0604020202020204" pitchFamily="34" charset="0"/>
              </a:rPr>
              <a:t>things do you need to check on your daily walkaround check?</a:t>
            </a:r>
          </a:p>
          <a:p>
            <a:pPr>
              <a:spcBef>
                <a:spcPts val="600"/>
              </a:spcBef>
              <a:spcAft>
                <a:spcPts val="600"/>
              </a:spcAft>
            </a:pPr>
            <a:r>
              <a:rPr lang="en-GB" dirty="0" smtClean="0">
                <a:latin typeface="Arial" panose="020B0604020202020204" pitchFamily="34" charset="0"/>
                <a:ea typeface="AECOM Sans" panose="020B0504020202020204" pitchFamily="34" charset="0"/>
                <a:cs typeface="Arial" panose="020B0604020202020204" pitchFamily="34" charset="0"/>
              </a:rPr>
              <a:t>What </a:t>
            </a:r>
            <a:r>
              <a:rPr lang="en-GB" dirty="0">
                <a:latin typeface="Arial" panose="020B0604020202020204" pitchFamily="34" charset="0"/>
                <a:ea typeface="AECOM Sans" panose="020B0504020202020204" pitchFamily="34" charset="0"/>
                <a:cs typeface="Arial" panose="020B0604020202020204" pitchFamily="34" charset="0"/>
              </a:rPr>
              <a:t>things can you do to help assess risks in the workplace and whilst driving</a:t>
            </a:r>
            <a:r>
              <a:rPr lang="en-GB" dirty="0" smtClean="0">
                <a:latin typeface="Arial" panose="020B0604020202020204" pitchFamily="34" charset="0"/>
                <a:ea typeface="AECOM Sans" panose="020B0504020202020204" pitchFamily="34" charset="0"/>
                <a:cs typeface="Arial" panose="020B0604020202020204" pitchFamily="34" charset="0"/>
              </a:rPr>
              <a:t>?</a:t>
            </a:r>
            <a:endParaRPr lang="en-GB" dirty="0">
              <a:latin typeface="Arial" panose="020B0604020202020204" pitchFamily="34" charset="0"/>
              <a:ea typeface="AECOM Sans" panose="020B0504020202020204" pitchFamily="34" charset="0"/>
              <a:cs typeface="Arial" panose="020B0604020202020204" pitchFamily="34" charset="0"/>
            </a:endParaRPr>
          </a:p>
        </p:txBody>
      </p:sp>
      <p:sp>
        <p:nvSpPr>
          <p:cNvPr id="24" name="Rectangle 23"/>
          <p:cNvSpPr/>
          <p:nvPr/>
        </p:nvSpPr>
        <p:spPr bwMode="auto">
          <a:xfrm>
            <a:off x="380573" y="246265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6" name="Rectangle 25"/>
          <p:cNvSpPr/>
          <p:nvPr/>
        </p:nvSpPr>
        <p:spPr bwMode="auto">
          <a:xfrm>
            <a:off x="371608" y="160847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74958"/>
            <a:ext cx="8229600" cy="612532"/>
          </a:xfrm>
        </p:spPr>
        <p:txBody>
          <a:bodyPr/>
          <a:lstStyle/>
          <a:p>
            <a:r>
              <a:rPr lang="en-GB" sz="28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Understanding the toolbox talk</a:t>
            </a:r>
            <a:endPar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13" name="Rectangle 12"/>
          <p:cNvSpPr/>
          <p:nvPr/>
        </p:nvSpPr>
        <p:spPr bwMode="auto">
          <a:xfrm>
            <a:off x="383718" y="337507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Rectangle 13"/>
          <p:cNvSpPr/>
          <p:nvPr/>
        </p:nvSpPr>
        <p:spPr bwMode="auto">
          <a:xfrm>
            <a:off x="385438" y="512403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8" name="Rectangle 17"/>
          <p:cNvSpPr/>
          <p:nvPr/>
        </p:nvSpPr>
        <p:spPr bwMode="auto">
          <a:xfrm>
            <a:off x="367274" y="424749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406006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5774" y="1178065"/>
            <a:ext cx="8388000" cy="287142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55724" y="1206559"/>
            <a:ext cx="8026395" cy="3994362"/>
          </a:xfrm>
        </p:spPr>
        <p:txBody>
          <a:bodyPr/>
          <a:lstStyle/>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We </a:t>
            </a:r>
            <a:r>
              <a:rPr lang="en-GB" sz="2000" dirty="0">
                <a:latin typeface="Arial" panose="020B0604020202020204" pitchFamily="34" charset="0"/>
                <a:ea typeface="AECOM Sans" panose="020B0504020202020204" pitchFamily="34" charset="0"/>
                <a:cs typeface="Arial" panose="020B0604020202020204" pitchFamily="34" charset="0"/>
              </a:rPr>
              <a:t>need to make sure that risk is minimised while working. </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It is vital for you to understand the importance of having a safe vehicle which is fit for its intended purpose/use. </a:t>
            </a:r>
          </a:p>
          <a:p>
            <a:pPr>
              <a:spcBef>
                <a:spcPts val="60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You should also make sure that  your journey is correctly routed taking into account of any road restrictions </a:t>
            </a:r>
            <a:endParaRPr lang="en-GB" sz="2000" dirty="0" smtClean="0">
              <a:latin typeface="Arial" panose="020B0604020202020204" pitchFamily="34" charset="0"/>
              <a:ea typeface="AECOM Sans" panose="020B0504020202020204" pitchFamily="34" charset="0"/>
              <a:cs typeface="Arial" panose="020B0604020202020204" pitchFamily="34" charset="0"/>
            </a:endParaRPr>
          </a:p>
          <a:p>
            <a:pPr>
              <a:spcBef>
                <a:spcPts val="600"/>
              </a:spcBef>
              <a:spcAft>
                <a:spcPts val="600"/>
              </a:spcAft>
            </a:pPr>
            <a:r>
              <a:rPr lang="en-GB" sz="2000" dirty="0" smtClean="0">
                <a:latin typeface="Arial" panose="020B0604020202020204" pitchFamily="34" charset="0"/>
                <a:ea typeface="AECOM Sans" panose="020B0504020202020204" pitchFamily="34" charset="0"/>
                <a:cs typeface="Arial" panose="020B0604020202020204" pitchFamily="34" charset="0"/>
              </a:rPr>
              <a:t>Finally </a:t>
            </a:r>
            <a:r>
              <a:rPr lang="en-GB" sz="2000" dirty="0">
                <a:latin typeface="Arial" panose="020B0604020202020204" pitchFamily="34" charset="0"/>
                <a:ea typeface="AECOM Sans" panose="020B0504020202020204" pitchFamily="34" charset="0"/>
                <a:cs typeface="Arial" panose="020B0604020202020204" pitchFamily="34" charset="0"/>
              </a:rPr>
              <a:t>you should always be looking out for vulnerable road users to avoid any incidents/near misses from occurring.</a:t>
            </a:r>
          </a:p>
        </p:txBody>
      </p:sp>
      <p:sp>
        <p:nvSpPr>
          <p:cNvPr id="24" name="Rectangle 23"/>
          <p:cNvSpPr/>
          <p:nvPr/>
        </p:nvSpPr>
        <p:spPr bwMode="auto">
          <a:xfrm>
            <a:off x="387649" y="130949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74958"/>
            <a:ext cx="8229600" cy="612532"/>
          </a:xfrm>
        </p:spPr>
        <p:txBody>
          <a:bodyPr/>
          <a:lstStyle/>
          <a:p>
            <a:r>
              <a:rPr lang="en-GB" sz="28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Health and safety summary</a:t>
            </a:r>
            <a:endPar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13" name="Rectangle 12"/>
          <p:cNvSpPr/>
          <p:nvPr/>
        </p:nvSpPr>
        <p:spPr bwMode="auto">
          <a:xfrm>
            <a:off x="395358" y="175476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Rectangle 13"/>
          <p:cNvSpPr/>
          <p:nvPr/>
        </p:nvSpPr>
        <p:spPr bwMode="auto">
          <a:xfrm>
            <a:off x="383483" y="252559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8" name="Rectangle 17"/>
          <p:cNvSpPr/>
          <p:nvPr/>
        </p:nvSpPr>
        <p:spPr bwMode="auto">
          <a:xfrm>
            <a:off x="371608" y="436362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71608" y="4132614"/>
            <a:ext cx="8392166" cy="2196934"/>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bwMode="auto">
          <a:xfrm>
            <a:off x="395325" y="327175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152157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bwMode="auto">
          <a:xfrm>
            <a:off x="1037236" y="779643"/>
            <a:ext cx="6166572"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Any questions</a:t>
            </a:r>
            <a:b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US" sz="9600" dirty="0">
                <a:solidFill>
                  <a:srgbClr val="00B0F0"/>
                </a:solidFill>
                <a:latin typeface="Arial" panose="020B0604020202020204" pitchFamily="34" charset="0"/>
                <a:ea typeface="AECOM Sans" panose="020B0504020202020204" pitchFamily="34" charset="0"/>
                <a:cs typeface="Arial" panose="020B0604020202020204" pitchFamily="34" charset="0"/>
              </a:rPr>
              <a:t>?</a:t>
            </a:r>
            <a: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t/>
            </a:r>
            <a:b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br>
            <a:endParaRPr lang="en-US" altLang="en-US" sz="4800" dirty="0" smtClean="0">
              <a:solidFill>
                <a:srgbClr val="00B0F0"/>
              </a:solidFill>
              <a:latin typeface="AECOM Sans" panose="020B0504020202020204" pitchFamily="34" charset="0"/>
              <a:ea typeface="AECOM Sans" panose="020B0504020202020204" pitchFamily="34" charset="0"/>
              <a:cs typeface="AECOM Sans" panose="020B0504020202020204" pitchFamily="34" charset="0"/>
            </a:endParaRPr>
          </a:p>
        </p:txBody>
      </p:sp>
    </p:spTree>
    <p:extLst>
      <p:ext uri="{BB962C8B-B14F-4D97-AF65-F5344CB8AC3E}">
        <p14:creationId xmlns:p14="http://schemas.microsoft.com/office/powerpoint/2010/main" val="414715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59" y="362159"/>
            <a:ext cx="8921596" cy="551935"/>
          </a:xfrm>
        </p:spPr>
        <p:txBody>
          <a:bodyPr/>
          <a:lstStyle/>
          <a:p>
            <a:r>
              <a:rPr lang="en-GB" sz="3000" dirty="0" smtClean="0">
                <a:solidFill>
                  <a:srgbClr val="029FD0"/>
                </a:solidFill>
                <a:latin typeface="Arial" panose="020B0604020202020204" pitchFamily="34" charset="0"/>
                <a:ea typeface="AECOM Sans" panose="020B0504020202020204" pitchFamily="34" charset="0"/>
                <a:cs typeface="Arial" panose="020B0604020202020204" pitchFamily="34" charset="0"/>
              </a:rPr>
              <a:t>Fleet </a:t>
            </a:r>
            <a:r>
              <a:rPr lang="en-GB" sz="3000" dirty="0">
                <a:solidFill>
                  <a:srgbClr val="029FD0"/>
                </a:solidFill>
                <a:latin typeface="Arial" panose="020B0604020202020204" pitchFamily="34" charset="0"/>
                <a:ea typeface="AECOM Sans" panose="020B0504020202020204" pitchFamily="34" charset="0"/>
                <a:cs typeface="Arial" panose="020B0604020202020204" pitchFamily="34" charset="0"/>
              </a:rPr>
              <a:t>Operator Recognition Scheme (FORS)</a:t>
            </a:r>
          </a:p>
        </p:txBody>
      </p:sp>
      <p:sp>
        <p:nvSpPr>
          <p:cNvPr id="4" name="Rectangle 3"/>
          <p:cNvSpPr/>
          <p:nvPr/>
        </p:nvSpPr>
        <p:spPr>
          <a:xfrm>
            <a:off x="412409" y="1160060"/>
            <a:ext cx="8388000" cy="297521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93785" y="1161939"/>
            <a:ext cx="8351882" cy="3216265"/>
          </a:xfrm>
          <a:prstGeom prst="rect">
            <a:avLst/>
          </a:prstGeom>
          <a:noFill/>
        </p:spPr>
        <p:txBody>
          <a:bodyPr wrap="square" rtlCol="0">
            <a:spAutoFit/>
          </a:bodyPr>
          <a:lstStyle/>
          <a:p>
            <a:pPr marL="0" lvl="1" indent="-539568">
              <a:spcBef>
                <a:spcPts val="0"/>
              </a:spcBef>
              <a:spcAft>
                <a:spcPts val="600"/>
              </a:spcAft>
              <a:buNone/>
              <a:defRPr/>
            </a:pPr>
            <a:r>
              <a:rPr lang="en-GB" b="1" dirty="0">
                <a:solidFill>
                  <a:srgbClr val="000000"/>
                </a:solidFill>
                <a:latin typeface="Arial" panose="020B0604020202020204" pitchFamily="34" charset="0"/>
                <a:ea typeface="AECOM Sans" pitchFamily="34" charset="0"/>
                <a:cs typeface="Arial" panose="020B0604020202020204" pitchFamily="34" charset="0"/>
              </a:rPr>
              <a:t>FORS is </a:t>
            </a:r>
            <a:r>
              <a:rPr lang="en-GB" b="1" dirty="0" smtClean="0">
                <a:solidFill>
                  <a:srgbClr val="000000"/>
                </a:solidFill>
                <a:latin typeface="Arial" panose="020B0604020202020204" pitchFamily="34" charset="0"/>
                <a:ea typeface="AECOM Sans" pitchFamily="34" charset="0"/>
                <a:cs typeface="Arial" panose="020B0604020202020204" pitchFamily="34" charset="0"/>
              </a:rPr>
              <a:t>important </a:t>
            </a:r>
            <a:r>
              <a:rPr lang="en-GB" b="1" dirty="0">
                <a:solidFill>
                  <a:srgbClr val="000000"/>
                </a:solidFill>
                <a:latin typeface="Arial" panose="020B0604020202020204" pitchFamily="34" charset="0"/>
                <a:ea typeface="AECOM Sans" pitchFamily="34" charset="0"/>
                <a:cs typeface="Arial" panose="020B0604020202020204" pitchFamily="34" charset="0"/>
              </a:rPr>
              <a:t>to our company because it helps us:</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Demonstrate </a:t>
            </a:r>
            <a:r>
              <a:rPr lang="en-GB" sz="2000" dirty="0">
                <a:solidFill>
                  <a:srgbClr val="000000"/>
                </a:solidFill>
                <a:latin typeface="Arial" panose="020B0604020202020204" pitchFamily="34" charset="0"/>
                <a:ea typeface="AECOM Sans" pitchFamily="34" charset="0"/>
                <a:cs typeface="Arial" panose="020B0604020202020204" pitchFamily="34" charset="0"/>
              </a:rPr>
              <a:t>the quality of our operation</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Improve </a:t>
            </a:r>
            <a:r>
              <a:rPr lang="en-GB" sz="2000" dirty="0">
                <a:solidFill>
                  <a:srgbClr val="000000"/>
                </a:solidFill>
                <a:latin typeface="Arial" panose="020B0604020202020204" pitchFamily="34" charset="0"/>
                <a:ea typeface="AECOM Sans" pitchFamily="34" charset="0"/>
                <a:cs typeface="Arial" panose="020B0604020202020204" pitchFamily="34" charset="0"/>
              </a:rPr>
              <a:t>our road safety record</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To </a:t>
            </a:r>
            <a:r>
              <a:rPr lang="en-GB" sz="2000" dirty="0">
                <a:solidFill>
                  <a:srgbClr val="000000"/>
                </a:solidFill>
                <a:latin typeface="Arial" panose="020B0604020202020204" pitchFamily="34" charset="0"/>
                <a:ea typeface="AECOM Sans" pitchFamily="34" charset="0"/>
                <a:cs typeface="Arial" panose="020B0604020202020204" pitchFamily="34" charset="0"/>
              </a:rPr>
              <a:t>win / maintain work</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Remain </a:t>
            </a:r>
            <a:r>
              <a:rPr lang="en-GB" sz="2000" dirty="0">
                <a:solidFill>
                  <a:srgbClr val="000000"/>
                </a:solidFill>
                <a:latin typeface="Arial" panose="020B0604020202020204" pitchFamily="34" charset="0"/>
                <a:ea typeface="AECOM Sans" pitchFamily="34" charset="0"/>
                <a:cs typeface="Arial" panose="020B0604020202020204" pitchFamily="34" charset="0"/>
              </a:rPr>
              <a:t>legally </a:t>
            </a:r>
            <a:r>
              <a:rPr lang="en-GB" sz="2000" dirty="0" smtClean="0">
                <a:solidFill>
                  <a:srgbClr val="000000"/>
                </a:solidFill>
                <a:latin typeface="Arial" panose="020B0604020202020204" pitchFamily="34" charset="0"/>
                <a:ea typeface="AECOM Sans" pitchFamily="34" charset="0"/>
                <a:cs typeface="Arial" panose="020B0604020202020204" pitchFamily="34" charset="0"/>
              </a:rPr>
              <a:t>compliant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Become </a:t>
            </a:r>
            <a:r>
              <a:rPr lang="en-GB" sz="2000" dirty="0">
                <a:solidFill>
                  <a:srgbClr val="000000"/>
                </a:solidFill>
                <a:latin typeface="Arial" panose="020B0604020202020204" pitchFamily="34" charset="0"/>
                <a:ea typeface="AECOM Sans" pitchFamily="34" charset="0"/>
                <a:cs typeface="Arial" panose="020B0604020202020204" pitchFamily="34" charset="0"/>
              </a:rPr>
              <a:t>more efficient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Reduce </a:t>
            </a:r>
            <a:r>
              <a:rPr lang="en-GB" sz="2000" dirty="0">
                <a:solidFill>
                  <a:srgbClr val="000000"/>
                </a:solidFill>
                <a:latin typeface="Arial" panose="020B0604020202020204" pitchFamily="34" charset="0"/>
                <a:ea typeface="AECOM Sans" pitchFamily="34" charset="0"/>
                <a:cs typeface="Arial" panose="020B0604020202020204" pitchFamily="34" charset="0"/>
              </a:rPr>
              <a:t>our environmental impacts</a:t>
            </a:r>
          </a:p>
          <a:p>
            <a:endParaRPr lang="en-GB" dirty="0"/>
          </a:p>
        </p:txBody>
      </p:sp>
      <p:sp>
        <p:nvSpPr>
          <p:cNvPr id="6" name="Rectangle 5"/>
          <p:cNvSpPr/>
          <p:nvPr/>
        </p:nvSpPr>
        <p:spPr>
          <a:xfrm>
            <a:off x="393704" y="4225497"/>
            <a:ext cx="8388000" cy="1450905"/>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spcBef>
                <a:spcPts val="0"/>
              </a:spcBef>
              <a:spcAft>
                <a:spcPts val="0"/>
              </a:spcAft>
              <a:buNone/>
              <a:defRPr/>
            </a:pPr>
            <a:r>
              <a:rPr lang="en-GB" sz="2000" b="1" dirty="0" smtClean="0">
                <a:solidFill>
                  <a:srgbClr val="000000"/>
                </a:solidFill>
                <a:latin typeface="Arial" panose="020B0604020202020204" pitchFamily="34" charset="0"/>
                <a:ea typeface="AECOM Sans" panose="020B0504020202020204" pitchFamily="34" charset="0"/>
                <a:cs typeface="Arial" panose="020B0604020202020204" pitchFamily="34" charset="0"/>
              </a:rPr>
              <a:t>Requirement</a:t>
            </a:r>
            <a:r>
              <a:rPr lang="en-GB" sz="2000" b="1" dirty="0">
                <a:solidFill>
                  <a:srgbClr val="000000"/>
                </a:solidFill>
                <a:latin typeface="Arial" panose="020B0604020202020204" pitchFamily="34" charset="0"/>
                <a:ea typeface="AECOM Sans" panose="020B0504020202020204" pitchFamily="34" charset="0"/>
                <a:cs typeface="Arial" panose="020B0604020202020204" pitchFamily="34" charset="0"/>
              </a:rPr>
              <a:t>:</a:t>
            </a:r>
          </a:p>
          <a:p>
            <a:pPr marL="0" lvl="1" indent="-539568">
              <a:spcBef>
                <a:spcPts val="0"/>
              </a:spcBef>
              <a:spcAft>
                <a:spcPts val="0"/>
              </a:spcAft>
              <a:buNone/>
              <a:defRPr/>
            </a:pP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Fleet operators shall ensure that road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driving  risks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and workplace transport safety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are controlled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via a working health and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safety policy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and that vehicle-specific driver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health and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safety advice is given to drivers</a:t>
            </a:r>
            <a:endParaRPr lang="en-GB"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295129" y="5963474"/>
            <a:ext cx="963824" cy="704551"/>
          </a:xfrm>
          <a:prstGeom prst="rect">
            <a:avLst/>
          </a:prstGeom>
          <a:noFill/>
          <a:ln w="9525">
            <a:noFill/>
            <a:miter lim="800000"/>
            <a:headEnd/>
            <a:tailEnd/>
          </a:ln>
        </p:spPr>
      </p:pic>
      <p:sp>
        <p:nvSpPr>
          <p:cNvPr id="9" name="Rectangle 8"/>
          <p:cNvSpPr/>
          <p:nvPr/>
        </p:nvSpPr>
        <p:spPr bwMode="auto">
          <a:xfrm>
            <a:off x="415703" y="1717487"/>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0" name="Rectangle 9"/>
          <p:cNvSpPr/>
          <p:nvPr/>
        </p:nvSpPr>
        <p:spPr bwMode="auto">
          <a:xfrm>
            <a:off x="416814" y="2082243"/>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416814" y="2475065"/>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416814" y="2863800"/>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423687" y="3237511"/>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4" name="Rectangle 13"/>
          <p:cNvSpPr/>
          <p:nvPr/>
        </p:nvSpPr>
        <p:spPr bwMode="auto">
          <a:xfrm>
            <a:off x="423687" y="3619174"/>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351043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768" y="1530509"/>
            <a:ext cx="8388000" cy="428384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44817" y="2444595"/>
            <a:ext cx="4569799" cy="3701315"/>
          </a:xfrm>
        </p:spPr>
        <p:txBody>
          <a:bodyPr/>
          <a:lstStyle/>
          <a:p>
            <a:pPr marL="0" lvl="1" indent="0">
              <a:lnSpc>
                <a:spcPct val="90000"/>
              </a:lnSpc>
              <a:spcAft>
                <a:spcPts val="500"/>
              </a:spcAft>
              <a:buNone/>
              <a:defRPr/>
            </a:pPr>
            <a:r>
              <a:rPr lang="en-GB" sz="2000" dirty="0">
                <a:solidFill>
                  <a:srgbClr val="00090C"/>
                </a:solidFill>
                <a:latin typeface="Arial" panose="020B0604020202020204" pitchFamily="34" charset="0"/>
                <a:cs typeface="Arial" panose="020B0604020202020204" pitchFamily="34" charset="0"/>
              </a:rPr>
              <a:t>The aim of this toolbox talk is to </a:t>
            </a:r>
            <a:r>
              <a:rPr lang="en-GB" sz="2000" b="1" dirty="0">
                <a:solidFill>
                  <a:srgbClr val="00090C"/>
                </a:solidFill>
                <a:latin typeface="Arial" panose="020B0604020202020204" pitchFamily="34" charset="0"/>
                <a:cs typeface="Arial" panose="020B0604020202020204" pitchFamily="34" charset="0"/>
              </a:rPr>
              <a:t>communicate this companies health and safety policy</a:t>
            </a:r>
            <a:r>
              <a:rPr lang="en-GB" sz="2000" dirty="0">
                <a:solidFill>
                  <a:srgbClr val="00090C"/>
                </a:solidFill>
                <a:latin typeface="Arial" panose="020B0604020202020204" pitchFamily="34" charset="0"/>
                <a:cs typeface="Arial" panose="020B0604020202020204" pitchFamily="34" charset="0"/>
              </a:rPr>
              <a:t> </a:t>
            </a:r>
            <a:r>
              <a:rPr lang="en-GB" sz="2000" b="1" dirty="0">
                <a:solidFill>
                  <a:srgbClr val="00090C"/>
                </a:solidFill>
                <a:latin typeface="Arial" panose="020B0604020202020204" pitchFamily="34" charset="0"/>
                <a:cs typeface="Arial" panose="020B0604020202020204" pitchFamily="34" charset="0"/>
              </a:rPr>
              <a:t>to all drivers </a:t>
            </a:r>
            <a:r>
              <a:rPr lang="en-GB" sz="2000" dirty="0">
                <a:solidFill>
                  <a:srgbClr val="00090C"/>
                </a:solidFill>
                <a:latin typeface="Arial" panose="020B0604020202020204" pitchFamily="34" charset="0"/>
                <a:cs typeface="Arial" panose="020B0604020202020204" pitchFamily="34" charset="0"/>
              </a:rPr>
              <a:t>(including sub-contracted and agency drivers) and </a:t>
            </a:r>
            <a:r>
              <a:rPr lang="en-GB" sz="2000" b="1" dirty="0">
                <a:solidFill>
                  <a:srgbClr val="00090C"/>
                </a:solidFill>
                <a:latin typeface="Arial" panose="020B0604020202020204" pitchFamily="34" charset="0"/>
                <a:cs typeface="Arial" panose="020B0604020202020204" pitchFamily="34" charset="0"/>
              </a:rPr>
              <a:t>ensure you are fully aware of the vehicle-specific driver health and safety advice </a:t>
            </a:r>
            <a:r>
              <a:rPr lang="en-GB" sz="2000" dirty="0">
                <a:solidFill>
                  <a:srgbClr val="00090C"/>
                </a:solidFill>
                <a:latin typeface="Arial" panose="020B0604020202020204" pitchFamily="34" charset="0"/>
                <a:cs typeface="Arial" panose="020B0604020202020204" pitchFamily="34" charset="0"/>
              </a:rPr>
              <a:t>that this company provides</a:t>
            </a: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Aim of toolbox talk</a:t>
            </a:r>
          </a:p>
        </p:txBody>
      </p:sp>
      <p:sp>
        <p:nvSpPr>
          <p:cNvPr id="14" name="Rectangle 13"/>
          <p:cNvSpPr/>
          <p:nvPr/>
        </p:nvSpPr>
        <p:spPr bwMode="auto">
          <a:xfrm rot="1277617">
            <a:off x="5196647" y="1240517"/>
            <a:ext cx="483130" cy="498792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251768" y="253380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922472" y="1554258"/>
            <a:ext cx="6428128" cy="4283841"/>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611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768" y="1530509"/>
            <a:ext cx="8388000" cy="4319465"/>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60341" y="1605545"/>
            <a:ext cx="4306282" cy="3701315"/>
          </a:xfrm>
        </p:spPr>
        <p:txBody>
          <a:bodyPr/>
          <a:lstStyle/>
          <a:p>
            <a:pPr marL="0" lvl="1" indent="0">
              <a:lnSpc>
                <a:spcPct val="90000"/>
              </a:lnSpc>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Provide </a:t>
            </a:r>
            <a:r>
              <a:rPr lang="en-GB" sz="2000" dirty="0">
                <a:solidFill>
                  <a:srgbClr val="00090C"/>
                </a:solidFill>
                <a:latin typeface="Arial" panose="020B0604020202020204" pitchFamily="34" charset="0"/>
                <a:cs typeface="Arial" panose="020B0604020202020204" pitchFamily="34" charset="0"/>
              </a:rPr>
              <a:t>you with essential information on work related road safety</a:t>
            </a:r>
          </a:p>
          <a:p>
            <a:pPr marL="0" lvl="1" indent="0">
              <a:lnSpc>
                <a:spcPct val="90000"/>
              </a:lnSpc>
              <a:spcAft>
                <a:spcPts val="500"/>
              </a:spcAft>
              <a:buNone/>
              <a:defRPr/>
            </a:pPr>
            <a:r>
              <a:rPr lang="en-GB" sz="2000" dirty="0">
                <a:solidFill>
                  <a:srgbClr val="00090C"/>
                </a:solidFill>
                <a:latin typeface="Arial" panose="020B0604020202020204" pitchFamily="34" charset="0"/>
                <a:cs typeface="Arial" panose="020B0604020202020204" pitchFamily="34" charset="0"/>
              </a:rPr>
              <a:t>Get you to think more about the causes of road accidents and how to prevent them</a:t>
            </a:r>
          </a:p>
          <a:p>
            <a:pPr marL="0" lvl="1" indent="0">
              <a:lnSpc>
                <a:spcPct val="90000"/>
              </a:lnSpc>
              <a:spcAft>
                <a:spcPts val="500"/>
              </a:spcAft>
              <a:buNone/>
              <a:defRPr/>
            </a:pPr>
            <a:r>
              <a:rPr lang="en-GB" sz="2000" dirty="0">
                <a:solidFill>
                  <a:srgbClr val="00090C"/>
                </a:solidFill>
                <a:latin typeface="Arial" panose="020B0604020202020204" pitchFamily="34" charset="0"/>
                <a:cs typeface="Arial" panose="020B0604020202020204" pitchFamily="34" charset="0"/>
              </a:rPr>
              <a:t>Guide you through the most important points of transport safety related law</a:t>
            </a:r>
          </a:p>
          <a:p>
            <a:pPr marL="0" lvl="1" indent="0">
              <a:lnSpc>
                <a:spcPct val="90000"/>
              </a:lnSpc>
              <a:spcAft>
                <a:spcPts val="500"/>
              </a:spcAft>
              <a:buNone/>
              <a:defRPr/>
            </a:pPr>
            <a:r>
              <a:rPr lang="en-GB" sz="2000" dirty="0">
                <a:solidFill>
                  <a:srgbClr val="00090C"/>
                </a:solidFill>
                <a:latin typeface="Arial" panose="020B0604020202020204" pitchFamily="34" charset="0"/>
                <a:cs typeface="Arial" panose="020B0604020202020204" pitchFamily="34" charset="0"/>
              </a:rPr>
              <a:t>Help you to understand how to report incidents and near misses</a:t>
            </a: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How this toolbox talk will help you</a:t>
            </a:r>
          </a:p>
        </p:txBody>
      </p:sp>
      <p:sp>
        <p:nvSpPr>
          <p:cNvPr id="11" name="Rectangle 10"/>
          <p:cNvSpPr/>
          <p:nvPr/>
        </p:nvSpPr>
        <p:spPr bwMode="auto">
          <a:xfrm>
            <a:off x="251768" y="168140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005044" y="1530508"/>
            <a:ext cx="2936826" cy="4319465"/>
          </a:xfrm>
          <a:prstGeom prst="trapezoid">
            <a:avLst>
              <a:gd name="adj" fmla="val 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245196" y="495441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248521" y="385073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236646" y="274911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4103612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62981" y="1246298"/>
            <a:ext cx="8388000" cy="828000"/>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343343" y="3236171"/>
            <a:ext cx="8388000" cy="2974624"/>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83341" y="3329353"/>
            <a:ext cx="8087179" cy="1580324"/>
          </a:xfrm>
        </p:spPr>
        <p:txBody>
          <a:bodyPr/>
          <a:lstStyle/>
          <a:p>
            <a:pPr marL="0" lvl="1" indent="0">
              <a:spcBef>
                <a:spcPts val="300"/>
              </a:spcBef>
              <a:spcAft>
                <a:spcPts val="600"/>
              </a:spcAft>
              <a:buNone/>
            </a:pPr>
            <a:r>
              <a:rPr lang="en-GB" sz="2000" b="1" dirty="0"/>
              <a:t>Some of the common accidents involving workplace transport include:</a:t>
            </a:r>
          </a:p>
          <a:p>
            <a:pPr marL="0" lvl="1" indent="0">
              <a:spcBef>
                <a:spcPts val="300"/>
              </a:spcBef>
              <a:spcAft>
                <a:spcPts val="600"/>
              </a:spcAft>
              <a:buNone/>
            </a:pPr>
            <a:r>
              <a:rPr lang="en-GB" sz="2000" dirty="0"/>
              <a:t>Being struck by a vehicle</a:t>
            </a:r>
          </a:p>
          <a:p>
            <a:pPr marL="0" lvl="1" indent="0">
              <a:spcBef>
                <a:spcPts val="300"/>
              </a:spcBef>
              <a:spcAft>
                <a:spcPts val="600"/>
              </a:spcAft>
              <a:buNone/>
            </a:pPr>
            <a:r>
              <a:rPr lang="en-GB" sz="2000" dirty="0"/>
              <a:t>Falls from vehicles</a:t>
            </a:r>
          </a:p>
          <a:p>
            <a:pPr marL="0" lvl="1" indent="0">
              <a:spcBef>
                <a:spcPts val="300"/>
              </a:spcBef>
              <a:spcAft>
                <a:spcPts val="600"/>
              </a:spcAft>
              <a:buNone/>
            </a:pPr>
            <a:r>
              <a:rPr lang="en-GB" sz="2000" dirty="0"/>
              <a:t>Overturning vehicles</a:t>
            </a:r>
          </a:p>
          <a:p>
            <a:pPr marL="0" lvl="1" indent="0">
              <a:spcBef>
                <a:spcPts val="300"/>
              </a:spcBef>
              <a:spcAft>
                <a:spcPts val="600"/>
              </a:spcAft>
              <a:buNone/>
            </a:pPr>
            <a:r>
              <a:rPr lang="en-GB" sz="2000" dirty="0"/>
              <a:t>Falling loads</a:t>
            </a:r>
          </a:p>
          <a:p>
            <a:pPr marL="0" lvl="1" indent="0">
              <a:spcBef>
                <a:spcPts val="300"/>
              </a:spcBef>
              <a:spcAft>
                <a:spcPts val="600"/>
              </a:spcAft>
              <a:buNone/>
            </a:pPr>
            <a:r>
              <a:rPr lang="en-GB" sz="2000" dirty="0"/>
              <a:t>Being crushed by a vehicle</a:t>
            </a:r>
          </a:p>
          <a:p>
            <a:pPr marL="0" lvl="1" indent="0">
              <a:buNone/>
            </a:pPr>
            <a:endParaRPr lang="en-GB" sz="2000" dirty="0"/>
          </a:p>
        </p:txBody>
      </p:sp>
      <p:sp>
        <p:nvSpPr>
          <p:cNvPr id="23" name="Rectangle 22"/>
          <p:cNvSpPr/>
          <p:nvPr/>
        </p:nvSpPr>
        <p:spPr bwMode="auto">
          <a:xfrm>
            <a:off x="349341" y="4538087"/>
            <a:ext cx="234000" cy="209157"/>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7" name="Content Placeholder 2"/>
          <p:cNvSpPr txBox="1">
            <a:spLocks/>
          </p:cNvSpPr>
          <p:nvPr/>
        </p:nvSpPr>
        <p:spPr bwMode="auto">
          <a:xfrm>
            <a:off x="441325" y="1335640"/>
            <a:ext cx="8192036" cy="64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600"/>
              </a:spcBef>
              <a:spcAft>
                <a:spcPct val="0"/>
              </a:spcAft>
              <a:defRPr sz="3200" baseline="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a:lstStyle>
          <a:p>
            <a:r>
              <a:rPr lang="en-GB" sz="2000" dirty="0"/>
              <a:t>Every year, there are </a:t>
            </a:r>
            <a:r>
              <a:rPr lang="en-GB" sz="2000" b="1" dirty="0"/>
              <a:t>over 5000 accidents involving transport </a:t>
            </a:r>
            <a:r>
              <a:rPr lang="en-GB" sz="2000" dirty="0"/>
              <a:t>in the workplace. About 50 of these result in people being killed</a:t>
            </a:r>
          </a:p>
        </p:txBody>
      </p:sp>
      <p:sp>
        <p:nvSpPr>
          <p:cNvPr id="38" name="Title 6"/>
          <p:cNvSpPr>
            <a:spLocks noGrp="1"/>
          </p:cNvSpPr>
          <p:nvPr>
            <p:ph type="title"/>
          </p:nvPr>
        </p:nvSpPr>
        <p:spPr bwMode="auto">
          <a:xfrm>
            <a:off x="441325" y="334012"/>
            <a:ext cx="8440562"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6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Why health and safety?</a:t>
            </a:r>
          </a:p>
        </p:txBody>
      </p:sp>
      <p:sp>
        <p:nvSpPr>
          <p:cNvPr id="14" name="Rectangle 13"/>
          <p:cNvSpPr/>
          <p:nvPr/>
        </p:nvSpPr>
        <p:spPr>
          <a:xfrm>
            <a:off x="362981" y="2226698"/>
            <a:ext cx="8388000" cy="828000"/>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Content Placeholder 2"/>
          <p:cNvSpPr txBox="1">
            <a:spLocks/>
          </p:cNvSpPr>
          <p:nvPr/>
        </p:nvSpPr>
        <p:spPr bwMode="auto">
          <a:xfrm>
            <a:off x="441325" y="2316040"/>
            <a:ext cx="8192036" cy="64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600"/>
              </a:spcBef>
              <a:spcAft>
                <a:spcPct val="0"/>
              </a:spcAft>
              <a:defRPr sz="3200" baseline="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a:lstStyle>
          <a:p>
            <a:r>
              <a:rPr lang="en-GB" sz="2000" b="1" dirty="0"/>
              <a:t>More than a quarter of all road traffic incidents</a:t>
            </a:r>
            <a:r>
              <a:rPr lang="en-GB" sz="2000" dirty="0"/>
              <a:t> may </a:t>
            </a:r>
            <a:r>
              <a:rPr lang="en-GB" sz="2000" b="1" dirty="0"/>
              <a:t>involve somebody who is driving</a:t>
            </a:r>
            <a:r>
              <a:rPr lang="en-GB" sz="2000" dirty="0"/>
              <a:t> as part of their work at the time </a:t>
            </a:r>
          </a:p>
        </p:txBody>
      </p:sp>
      <p:sp>
        <p:nvSpPr>
          <p:cNvPr id="16" name="Rectangle 15"/>
          <p:cNvSpPr/>
          <p:nvPr/>
        </p:nvSpPr>
        <p:spPr bwMode="auto">
          <a:xfrm>
            <a:off x="351106" y="4167107"/>
            <a:ext cx="234000" cy="209157"/>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8" name="Rectangle 17"/>
          <p:cNvSpPr/>
          <p:nvPr/>
        </p:nvSpPr>
        <p:spPr bwMode="auto">
          <a:xfrm>
            <a:off x="343343" y="5008276"/>
            <a:ext cx="234000" cy="209157"/>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5" name="Rectangle 24"/>
          <p:cNvSpPr/>
          <p:nvPr/>
        </p:nvSpPr>
        <p:spPr bwMode="auto">
          <a:xfrm>
            <a:off x="339231" y="5418503"/>
            <a:ext cx="234000" cy="209157"/>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8" name="Rectangle 27"/>
          <p:cNvSpPr/>
          <p:nvPr/>
        </p:nvSpPr>
        <p:spPr bwMode="auto">
          <a:xfrm>
            <a:off x="349341" y="5815798"/>
            <a:ext cx="234000" cy="209157"/>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2733088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643" y="1530509"/>
            <a:ext cx="8388000" cy="4283841"/>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00965" y="1890545"/>
            <a:ext cx="4569799" cy="3701315"/>
          </a:xfrm>
        </p:spPr>
        <p:txBody>
          <a:bodyPr/>
          <a:lstStyle/>
          <a:p>
            <a:pPr marL="0" lvl="1" indent="0">
              <a:lnSpc>
                <a:spcPct val="90000"/>
              </a:lnSpc>
              <a:spcAft>
                <a:spcPts val="500"/>
              </a:spcAft>
              <a:buNone/>
              <a:defRPr/>
            </a:pPr>
            <a:r>
              <a:rPr lang="en-GB" sz="2000" dirty="0">
                <a:solidFill>
                  <a:srgbClr val="00090C"/>
                </a:solidFill>
                <a:latin typeface="Arial" panose="020B0604020202020204" pitchFamily="34" charset="0"/>
                <a:cs typeface="Arial" panose="020B0604020202020204" pitchFamily="34" charset="0"/>
              </a:rPr>
              <a:t>You must take reasonable care for your own health and safety and that of others who may be affected by what you do or do not do</a:t>
            </a:r>
          </a:p>
          <a:p>
            <a:pPr marL="0" lvl="1" indent="0">
              <a:lnSpc>
                <a:spcPct val="90000"/>
              </a:lnSpc>
              <a:spcAft>
                <a:spcPts val="500"/>
              </a:spcAft>
              <a:buNone/>
              <a:defRPr/>
            </a:pPr>
            <a:r>
              <a:rPr lang="en-GB" sz="2000" dirty="0">
                <a:solidFill>
                  <a:srgbClr val="00090C"/>
                </a:solidFill>
                <a:latin typeface="Arial" panose="020B0604020202020204" pitchFamily="34" charset="0"/>
                <a:cs typeface="Arial" panose="020B0604020202020204" pitchFamily="34" charset="0"/>
              </a:rPr>
              <a:t>You should not interfere with or misuse anything provided for your health, safety and welfare.</a:t>
            </a:r>
          </a:p>
          <a:p>
            <a:pPr marL="0" lvl="1" indent="0">
              <a:lnSpc>
                <a:spcPct val="90000"/>
              </a:lnSpc>
              <a:spcAft>
                <a:spcPts val="500"/>
              </a:spcAft>
              <a:buNone/>
              <a:defRPr/>
            </a:pPr>
            <a:r>
              <a:rPr lang="en-GB" sz="2000" dirty="0">
                <a:solidFill>
                  <a:srgbClr val="00090C"/>
                </a:solidFill>
                <a:latin typeface="Arial" panose="020B0604020202020204" pitchFamily="34" charset="0"/>
                <a:cs typeface="Arial" panose="020B0604020202020204" pitchFamily="34" charset="0"/>
              </a:rPr>
              <a:t>You should also be aware of the correct procedures to follow in the event of a breakdown or if you are involved in an incident. </a:t>
            </a: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Who is responsible?</a:t>
            </a:r>
          </a:p>
        </p:txBody>
      </p:sp>
      <p:sp>
        <p:nvSpPr>
          <p:cNvPr id="14" name="Rectangle 13"/>
          <p:cNvSpPr/>
          <p:nvPr/>
        </p:nvSpPr>
        <p:spPr bwMode="auto">
          <a:xfrm rot="1277617">
            <a:off x="5196647" y="1240517"/>
            <a:ext cx="483130" cy="498792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251768" y="2001410"/>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9390" b="-1214"/>
          <a:stretch/>
        </p:blipFill>
        <p:spPr bwMode="auto">
          <a:xfrm>
            <a:off x="4837483" y="1522717"/>
            <a:ext cx="6451508" cy="4403069"/>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245196" y="440814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236646" y="338686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2754144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2956" y="1154648"/>
            <a:ext cx="8388000" cy="506802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00279" y="1229684"/>
            <a:ext cx="4356044" cy="3701315"/>
          </a:xfrm>
        </p:spPr>
        <p:txBody>
          <a:bodyPr/>
          <a:lstStyle/>
          <a:p>
            <a:pPr marL="0" lvl="1" indent="0">
              <a:spcBef>
                <a:spcPts val="300"/>
              </a:spcBef>
              <a:spcAft>
                <a:spcPts val="500"/>
              </a:spcAft>
              <a:buNone/>
              <a:defRPr/>
            </a:pPr>
            <a:r>
              <a:rPr lang="en-GB" sz="2000" dirty="0">
                <a:solidFill>
                  <a:srgbClr val="00090C"/>
                </a:solidFill>
                <a:latin typeface="Arial" panose="020B0604020202020204" pitchFamily="34" charset="0"/>
                <a:cs typeface="Arial" panose="020B0604020202020204" pitchFamily="34" charset="0"/>
              </a:rPr>
              <a:t>Familiarise yourself with the company health and safety policy </a:t>
            </a:r>
          </a:p>
          <a:p>
            <a:pPr marL="0" lvl="1" indent="0">
              <a:spcBef>
                <a:spcPts val="300"/>
              </a:spcBef>
              <a:spcAft>
                <a:spcPts val="500"/>
              </a:spcAft>
              <a:buNone/>
              <a:defRPr/>
            </a:pPr>
            <a:r>
              <a:rPr lang="en-GB" sz="2000" dirty="0">
                <a:solidFill>
                  <a:srgbClr val="00090C"/>
                </a:solidFill>
                <a:latin typeface="Arial" panose="020B0604020202020204" pitchFamily="34" charset="0"/>
                <a:cs typeface="Arial" panose="020B0604020202020204" pitchFamily="34" charset="0"/>
              </a:rPr>
              <a:t>Make sure you’ve done your induction training</a:t>
            </a:r>
          </a:p>
          <a:p>
            <a:pPr marL="0" lvl="1" indent="0">
              <a:spcBef>
                <a:spcPts val="300"/>
              </a:spcBef>
              <a:spcAft>
                <a:spcPts val="500"/>
              </a:spcAft>
              <a:buNone/>
              <a:defRPr/>
            </a:pPr>
            <a:r>
              <a:rPr lang="en-GB" sz="2000" dirty="0">
                <a:solidFill>
                  <a:srgbClr val="00090C"/>
                </a:solidFill>
                <a:latin typeface="Arial" panose="020B0604020202020204" pitchFamily="34" charset="0"/>
                <a:cs typeface="Arial" panose="020B0604020202020204" pitchFamily="34" charset="0"/>
              </a:rPr>
              <a:t>Get yourself trained properly e.g. Driver CPC (Safe Urban Driving, Staying legal), FORS eLearning </a:t>
            </a:r>
            <a:r>
              <a:rPr lang="en-GB" sz="2000" dirty="0" err="1">
                <a:solidFill>
                  <a:srgbClr val="00090C"/>
                </a:solidFill>
                <a:latin typeface="Arial" panose="020B0604020202020204" pitchFamily="34" charset="0"/>
                <a:cs typeface="Arial" panose="020B0604020202020204" pitchFamily="34" charset="0"/>
              </a:rPr>
              <a:t>etc</a:t>
            </a:r>
            <a:endParaRPr lang="en-GB" sz="2000" dirty="0">
              <a:solidFill>
                <a:srgbClr val="00090C"/>
              </a:solidFill>
              <a:latin typeface="Arial" panose="020B0604020202020204" pitchFamily="34" charset="0"/>
              <a:cs typeface="Arial" panose="020B0604020202020204" pitchFamily="34" charset="0"/>
            </a:endParaRPr>
          </a:p>
          <a:p>
            <a:pPr marL="0" lvl="1" indent="0">
              <a:spcBef>
                <a:spcPts val="300"/>
              </a:spcBef>
              <a:spcAft>
                <a:spcPts val="500"/>
              </a:spcAft>
              <a:buNone/>
              <a:defRPr/>
            </a:pPr>
            <a:r>
              <a:rPr lang="en-GB" sz="2000" dirty="0">
                <a:solidFill>
                  <a:srgbClr val="00090C"/>
                </a:solidFill>
                <a:latin typeface="Arial" panose="020B0604020202020204" pitchFamily="34" charset="0"/>
                <a:cs typeface="Arial" panose="020B0604020202020204" pitchFamily="34" charset="0"/>
              </a:rPr>
              <a:t>Learn how to carry out your routine safety checks, such as those on lights, tyres and report any faults</a:t>
            </a:r>
          </a:p>
          <a:p>
            <a:pPr marL="0" lvl="1" indent="0">
              <a:spcBef>
                <a:spcPts val="300"/>
              </a:spcBef>
              <a:spcAft>
                <a:spcPts val="500"/>
              </a:spcAft>
              <a:buNone/>
              <a:defRPr/>
            </a:pPr>
            <a:r>
              <a:rPr lang="en-GB" sz="2000" dirty="0">
                <a:solidFill>
                  <a:srgbClr val="00090C"/>
                </a:solidFill>
                <a:latin typeface="Arial" panose="020B0604020202020204" pitchFamily="34" charset="0"/>
                <a:cs typeface="Arial" panose="020B0604020202020204" pitchFamily="34" charset="0"/>
              </a:rPr>
              <a:t>Don’t use in-vehicle technology whilst driving</a:t>
            </a:r>
          </a:p>
          <a:p>
            <a:pPr marL="0" lvl="1" indent="0">
              <a:spcBef>
                <a:spcPts val="300"/>
              </a:spcBef>
              <a:spcAft>
                <a:spcPts val="500"/>
              </a:spcAft>
              <a:buNone/>
              <a:defRPr/>
            </a:pPr>
            <a:r>
              <a:rPr lang="en-GB" sz="2000" dirty="0">
                <a:solidFill>
                  <a:srgbClr val="00090C"/>
                </a:solidFill>
                <a:latin typeface="Arial" panose="020B0604020202020204" pitchFamily="34" charset="0"/>
                <a:cs typeface="Arial" panose="020B0604020202020204" pitchFamily="34" charset="0"/>
              </a:rPr>
              <a:t>Highlight any health concerns that might affect your ability to drive</a:t>
            </a: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Safe driver</a:t>
            </a:r>
          </a:p>
        </p:txBody>
      </p:sp>
      <p:sp>
        <p:nvSpPr>
          <p:cNvPr id="14" name="Rectangle 13"/>
          <p:cNvSpPr/>
          <p:nvPr/>
        </p:nvSpPr>
        <p:spPr bwMode="auto">
          <a:xfrm rot="1277617">
            <a:off x="5071102" y="841184"/>
            <a:ext cx="483130" cy="567557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251081" y="134054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777" t="-287"/>
          <a:stretch/>
        </p:blipFill>
        <p:spPr bwMode="auto">
          <a:xfrm flipH="1">
            <a:off x="4575188" y="1140029"/>
            <a:ext cx="6772805" cy="5114428"/>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256384" y="374728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259709" y="272600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266279" y="481399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5" name="Rectangle 14"/>
          <p:cNvSpPr/>
          <p:nvPr/>
        </p:nvSpPr>
        <p:spPr bwMode="auto">
          <a:xfrm>
            <a:off x="266279" y="550324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6" name="Rectangle 15"/>
          <p:cNvSpPr/>
          <p:nvPr/>
        </p:nvSpPr>
        <p:spPr bwMode="auto">
          <a:xfrm>
            <a:off x="259484" y="204712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2981119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2956" y="1368398"/>
            <a:ext cx="8388000" cy="471176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24029" y="1443434"/>
            <a:ext cx="4086784" cy="3701315"/>
          </a:xfrm>
        </p:spPr>
        <p:txBody>
          <a:bodyPr/>
          <a:lstStyle/>
          <a:p>
            <a:pPr marL="0" lvl="1" indent="0">
              <a:spcBef>
                <a:spcPts val="400"/>
              </a:spcBef>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If </a:t>
            </a:r>
            <a:r>
              <a:rPr lang="en-GB" sz="2000" dirty="0">
                <a:solidFill>
                  <a:srgbClr val="00090C"/>
                </a:solidFill>
                <a:latin typeface="Arial" panose="020B0604020202020204" pitchFamily="34" charset="0"/>
                <a:cs typeface="Arial" panose="020B0604020202020204" pitchFamily="34" charset="0"/>
              </a:rPr>
              <a:t>your vehicle is fitted with reversing alarms, camera systems and proximity sensors </a:t>
            </a:r>
            <a:endParaRPr lang="en-GB" sz="2000" dirty="0" smtClean="0">
              <a:solidFill>
                <a:srgbClr val="00090C"/>
              </a:solidFill>
              <a:latin typeface="Arial" panose="020B0604020202020204" pitchFamily="34" charset="0"/>
              <a:cs typeface="Arial" panose="020B0604020202020204" pitchFamily="34" charset="0"/>
            </a:endParaRPr>
          </a:p>
          <a:p>
            <a:pPr marL="0" lvl="1" indent="0">
              <a:spcBef>
                <a:spcPts val="400"/>
              </a:spcBef>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Are </a:t>
            </a:r>
            <a:r>
              <a:rPr lang="en-GB" sz="2000" dirty="0">
                <a:solidFill>
                  <a:srgbClr val="00090C"/>
                </a:solidFill>
                <a:latin typeface="Arial" panose="020B0604020202020204" pitchFamily="34" charset="0"/>
                <a:cs typeface="Arial" panose="020B0604020202020204" pitchFamily="34" charset="0"/>
              </a:rPr>
              <a:t>you happy that your seatbelts / head restraints are fitted and working properly?</a:t>
            </a:r>
          </a:p>
          <a:p>
            <a:pPr marL="0" lvl="1" indent="0">
              <a:spcBef>
                <a:spcPts val="400"/>
              </a:spcBef>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Are </a:t>
            </a:r>
            <a:r>
              <a:rPr lang="en-GB" sz="2000" dirty="0">
                <a:solidFill>
                  <a:srgbClr val="00090C"/>
                </a:solidFill>
                <a:latin typeface="Arial" panose="020B0604020202020204" pitchFamily="34" charset="0"/>
                <a:cs typeface="Arial" panose="020B0604020202020204" pitchFamily="34" charset="0"/>
              </a:rPr>
              <a:t>you confident your vehicle is not overloaded before you start/continue your journey?</a:t>
            </a:r>
          </a:p>
          <a:p>
            <a:pPr marL="0" lvl="1" indent="0">
              <a:spcBef>
                <a:spcPts val="400"/>
              </a:spcBef>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Do </a:t>
            </a:r>
            <a:r>
              <a:rPr lang="en-GB" sz="2000" dirty="0">
                <a:solidFill>
                  <a:srgbClr val="00090C"/>
                </a:solidFill>
                <a:latin typeface="Arial" panose="020B0604020202020204" pitchFamily="34" charset="0"/>
                <a:cs typeface="Arial" panose="020B0604020202020204" pitchFamily="34" charset="0"/>
              </a:rPr>
              <a:t>you know how to carry out your daily walkaround check?</a:t>
            </a:r>
          </a:p>
          <a:p>
            <a:pPr marL="0" lvl="1" indent="0">
              <a:spcBef>
                <a:spcPts val="400"/>
              </a:spcBef>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Are </a:t>
            </a:r>
            <a:r>
              <a:rPr lang="en-GB" sz="2000" dirty="0">
                <a:solidFill>
                  <a:srgbClr val="00090C"/>
                </a:solidFill>
                <a:latin typeface="Arial" panose="020B0604020202020204" pitchFamily="34" charset="0"/>
                <a:cs typeface="Arial" panose="020B0604020202020204" pitchFamily="34" charset="0"/>
              </a:rPr>
              <a:t>you familiar with how to report defects?</a:t>
            </a:r>
          </a:p>
          <a:p>
            <a:pPr marL="0" lvl="1" indent="0">
              <a:spcBef>
                <a:spcPts val="300"/>
              </a:spcBef>
              <a:spcAft>
                <a:spcPts val="500"/>
              </a:spcAft>
              <a:buNone/>
              <a:defRPr/>
            </a:pPr>
            <a:endParaRPr lang="en-GB" sz="2000" dirty="0">
              <a:solidFill>
                <a:srgbClr val="00090C"/>
              </a:solidFill>
              <a:latin typeface="Arial" panose="020B0604020202020204" pitchFamily="34" charset="0"/>
              <a:cs typeface="Arial" panose="020B0604020202020204" pitchFamily="34" charset="0"/>
            </a:endParaRP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Safe Vehicle </a:t>
            </a:r>
          </a:p>
        </p:txBody>
      </p:sp>
      <p:sp>
        <p:nvSpPr>
          <p:cNvPr id="14" name="Rectangle 13"/>
          <p:cNvSpPr/>
          <p:nvPr/>
        </p:nvSpPr>
        <p:spPr bwMode="auto">
          <a:xfrm rot="1277617">
            <a:off x="5109652" y="1062181"/>
            <a:ext cx="483130" cy="546326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274831" y="154242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5501" b="-3079"/>
          <a:stretch/>
        </p:blipFill>
        <p:spPr bwMode="auto">
          <a:xfrm>
            <a:off x="4610812" y="1368398"/>
            <a:ext cx="6492617" cy="4881807"/>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251081" y="361664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259709" y="257161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266279" y="465961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5" name="Rectangle 14"/>
          <p:cNvSpPr/>
          <p:nvPr/>
        </p:nvSpPr>
        <p:spPr bwMode="auto">
          <a:xfrm>
            <a:off x="266279" y="538448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252764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2956" y="1154648"/>
            <a:ext cx="8388000" cy="506802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00279" y="1229684"/>
            <a:ext cx="4356044" cy="3701315"/>
          </a:xfrm>
        </p:spPr>
        <p:txBody>
          <a:bodyPr/>
          <a:lstStyle/>
          <a:p>
            <a:pPr marL="0" lvl="1" indent="0">
              <a:spcBef>
                <a:spcPts val="400"/>
              </a:spcBef>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Do </a:t>
            </a:r>
            <a:r>
              <a:rPr lang="en-GB" sz="2000" dirty="0">
                <a:solidFill>
                  <a:srgbClr val="00090C"/>
                </a:solidFill>
                <a:latin typeface="Arial" panose="020B0604020202020204" pitchFamily="34" charset="0"/>
                <a:cs typeface="Arial" panose="020B0604020202020204" pitchFamily="34" charset="0"/>
              </a:rPr>
              <a:t>you feel you could use safer routes which are more appropriate for the type of vehicle you are driving? </a:t>
            </a:r>
            <a:endParaRPr lang="en-GB" sz="2000" dirty="0" smtClean="0">
              <a:solidFill>
                <a:srgbClr val="00090C"/>
              </a:solidFill>
              <a:latin typeface="Arial" panose="020B0604020202020204" pitchFamily="34" charset="0"/>
              <a:cs typeface="Arial" panose="020B0604020202020204" pitchFamily="34" charset="0"/>
            </a:endParaRPr>
          </a:p>
          <a:p>
            <a:pPr marL="0" lvl="1" indent="0">
              <a:spcBef>
                <a:spcPts val="400"/>
              </a:spcBef>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Do </a:t>
            </a:r>
            <a:r>
              <a:rPr lang="en-GB" sz="2000" dirty="0">
                <a:solidFill>
                  <a:srgbClr val="00090C"/>
                </a:solidFill>
                <a:latin typeface="Arial" panose="020B0604020202020204" pitchFamily="34" charset="0"/>
                <a:cs typeface="Arial" panose="020B0604020202020204" pitchFamily="34" charset="0"/>
              </a:rPr>
              <a:t>you feel like you are being given enough time to safely deliver loads and have rest breaks?</a:t>
            </a:r>
          </a:p>
          <a:p>
            <a:pPr marL="0" lvl="1" indent="0">
              <a:spcBef>
                <a:spcPts val="400"/>
              </a:spcBef>
              <a:spcAft>
                <a:spcPts val="500"/>
              </a:spcAft>
              <a:buNone/>
              <a:defRPr/>
            </a:pPr>
            <a:r>
              <a:rPr lang="en-GB" sz="2000" dirty="0" smtClean="0">
                <a:solidFill>
                  <a:srgbClr val="00090C"/>
                </a:solidFill>
                <a:latin typeface="Arial" panose="020B0604020202020204" pitchFamily="34" charset="0"/>
                <a:cs typeface="Arial" panose="020B0604020202020204" pitchFamily="34" charset="0"/>
              </a:rPr>
              <a:t>Is </a:t>
            </a:r>
            <a:r>
              <a:rPr lang="en-GB" sz="2000" dirty="0">
                <a:solidFill>
                  <a:srgbClr val="00090C"/>
                </a:solidFill>
                <a:latin typeface="Arial" panose="020B0604020202020204" pitchFamily="34" charset="0"/>
                <a:cs typeface="Arial" panose="020B0604020202020204" pitchFamily="34" charset="0"/>
              </a:rPr>
              <a:t>your vehicle properly equipped to deal with poor weather </a:t>
            </a:r>
            <a:r>
              <a:rPr lang="en-GB" sz="2000" dirty="0" smtClean="0">
                <a:solidFill>
                  <a:srgbClr val="00090C"/>
                </a:solidFill>
                <a:latin typeface="Arial" panose="020B0604020202020204" pitchFamily="34" charset="0"/>
                <a:cs typeface="Arial" panose="020B0604020202020204" pitchFamily="34" charset="0"/>
              </a:rPr>
              <a:t>conditions?</a:t>
            </a:r>
            <a:endParaRPr lang="en-GB" sz="2000" dirty="0">
              <a:solidFill>
                <a:srgbClr val="00090C"/>
              </a:solidFill>
              <a:latin typeface="Arial" panose="020B0604020202020204" pitchFamily="34" charset="0"/>
              <a:cs typeface="Arial" panose="020B0604020202020204" pitchFamily="34" charset="0"/>
            </a:endParaRPr>
          </a:p>
          <a:p>
            <a:pPr marL="0" lvl="1" indent="0">
              <a:spcBef>
                <a:spcPts val="300"/>
              </a:spcBef>
              <a:spcAft>
                <a:spcPts val="500"/>
              </a:spcAft>
              <a:buNone/>
              <a:defRPr/>
            </a:pPr>
            <a:r>
              <a:rPr lang="en-GB" sz="2000" dirty="0">
                <a:solidFill>
                  <a:srgbClr val="00090C"/>
                </a:solidFill>
                <a:latin typeface="Arial" panose="020B0604020202020204" pitchFamily="34" charset="0"/>
                <a:cs typeface="Arial" panose="020B0604020202020204" pitchFamily="34" charset="0"/>
              </a:rPr>
              <a:t>Do you feel pressured to complete journeys where weather conditions are difficult and do you know who to contact if you need to cancel a journey?</a:t>
            </a:r>
          </a:p>
          <a:p>
            <a:pPr marL="0" lvl="1" indent="0">
              <a:spcBef>
                <a:spcPts val="300"/>
              </a:spcBef>
              <a:spcAft>
                <a:spcPts val="500"/>
              </a:spcAft>
              <a:buNone/>
              <a:defRPr/>
            </a:pPr>
            <a:endParaRPr lang="en-GB" sz="2000" dirty="0">
              <a:solidFill>
                <a:srgbClr val="00090C"/>
              </a:solidFill>
              <a:latin typeface="Arial" panose="020B0604020202020204" pitchFamily="34" charset="0"/>
              <a:cs typeface="Arial" panose="020B0604020202020204" pitchFamily="34" charset="0"/>
            </a:endParaRPr>
          </a:p>
        </p:txBody>
      </p:sp>
      <p:sp>
        <p:nvSpPr>
          <p:cNvPr id="9" name="TextBox 8"/>
          <p:cNvSpPr txBox="1"/>
          <p:nvPr/>
        </p:nvSpPr>
        <p:spPr>
          <a:xfrm>
            <a:off x="470646" y="391453"/>
            <a:ext cx="8280335" cy="553998"/>
          </a:xfrm>
          <a:prstGeom prst="rect">
            <a:avLst/>
          </a:prstGeom>
          <a:noFill/>
        </p:spPr>
        <p:txBody>
          <a:bodyPr wrap="square" rtlCol="0">
            <a:spAutoFit/>
          </a:bodyPr>
          <a:lstStyle/>
          <a:p>
            <a:r>
              <a:rPr lang="en-US" sz="3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Safe Journey </a:t>
            </a:r>
          </a:p>
        </p:txBody>
      </p:sp>
      <p:sp>
        <p:nvSpPr>
          <p:cNvPr id="14" name="Rectangle 13"/>
          <p:cNvSpPr/>
          <p:nvPr/>
        </p:nvSpPr>
        <p:spPr bwMode="auto">
          <a:xfrm rot="1277617">
            <a:off x="5071102" y="841184"/>
            <a:ext cx="483130" cy="567557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274831" y="132867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9036" b="-191"/>
          <a:stretch/>
        </p:blipFill>
        <p:spPr bwMode="auto">
          <a:xfrm>
            <a:off x="4559159" y="1154648"/>
            <a:ext cx="6757362" cy="5068022"/>
          </a:xfrm>
          <a:prstGeom prst="trapezoid">
            <a:avLst>
              <a:gd name="adj" fmla="val 37970"/>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274831" y="368865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259654" y="264241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266279" y="444586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3737348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Default Theme">
  <a:themeElements>
    <a:clrScheme name="">
      <a:dk1>
        <a:srgbClr val="004080"/>
      </a:dk1>
      <a:lt1>
        <a:srgbClr val="FFFFFF"/>
      </a:lt1>
      <a:dk2>
        <a:srgbClr val="004080"/>
      </a:dk2>
      <a:lt2>
        <a:srgbClr val="808080"/>
      </a:lt2>
      <a:accent1>
        <a:srgbClr val="00CC99"/>
      </a:accent1>
      <a:accent2>
        <a:srgbClr val="3333CC"/>
      </a:accent2>
      <a:accent3>
        <a:srgbClr val="FFFFFF"/>
      </a:accent3>
      <a:accent4>
        <a:srgbClr val="00356C"/>
      </a:accent4>
      <a:accent5>
        <a:srgbClr val="AAE2CA"/>
      </a:accent5>
      <a:accent6>
        <a:srgbClr val="2D2DB9"/>
      </a:accent6>
      <a:hlink>
        <a:srgbClr val="CCCCFF"/>
      </a:hlink>
      <a:folHlink>
        <a:srgbClr val="B2B2B2"/>
      </a:folHlink>
    </a:clrScheme>
    <a:fontScheme name="WS courses">
      <a:majorFont>
        <a:latin typeface="Arial Black"/>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lnDef>
  </a:objectDefaults>
  <a:extraClrSchemeLst>
    <a:extraClrScheme>
      <a:clrScheme name="WS cours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S cours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S cours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S cours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S cours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S cours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S cours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S courses 8">
        <a:dk1>
          <a:srgbClr val="004080"/>
        </a:dk1>
        <a:lt1>
          <a:srgbClr val="FFFFFF"/>
        </a:lt1>
        <a:dk2>
          <a:srgbClr val="004080"/>
        </a:dk2>
        <a:lt2>
          <a:srgbClr val="808080"/>
        </a:lt2>
        <a:accent1>
          <a:srgbClr val="E6E6E6"/>
        </a:accent1>
        <a:accent2>
          <a:srgbClr val="3333CC"/>
        </a:accent2>
        <a:accent3>
          <a:srgbClr val="FFFFFF"/>
        </a:accent3>
        <a:accent4>
          <a:srgbClr val="00356C"/>
        </a:accent4>
        <a:accent5>
          <a:srgbClr val="F0F0F0"/>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4704</TotalTime>
  <Words>2584</Words>
  <Application>Microsoft Office PowerPoint</Application>
  <PresentationFormat>On-screen Show (4:3)</PresentationFormat>
  <Paragraphs>215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1_Default Theme</vt:lpstr>
      <vt:lpstr>D5 Health and safety</vt:lpstr>
      <vt:lpstr>Fleet Operator Recognition Scheme (FORS)</vt:lpstr>
      <vt:lpstr>PowerPoint Presentation</vt:lpstr>
      <vt:lpstr>PowerPoint Presentation</vt:lpstr>
      <vt:lpstr>Why health and safety?</vt:lpstr>
      <vt:lpstr>PowerPoint Presentation</vt:lpstr>
      <vt:lpstr>PowerPoint Presentation</vt:lpstr>
      <vt:lpstr>PowerPoint Presentation</vt:lpstr>
      <vt:lpstr>PowerPoint Presentation</vt:lpstr>
      <vt:lpstr>Risk assessments (what should you do?) </vt:lpstr>
      <vt:lpstr>Benefits</vt:lpstr>
      <vt:lpstr>Understanding the toolbox talk</vt:lpstr>
      <vt:lpstr>Health and safety summary</vt:lpstr>
      <vt:lpstr>Any questions ? </vt:lpstr>
    </vt:vector>
  </TitlesOfParts>
  <Company>Walkgrove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Walkgrove Ltd</dc:creator>
  <cp:lastModifiedBy>Masamvi, Nomsa</cp:lastModifiedBy>
  <cp:revision>302</cp:revision>
  <dcterms:created xsi:type="dcterms:W3CDTF">2015-03-04T16:15:31Z</dcterms:created>
  <dcterms:modified xsi:type="dcterms:W3CDTF">2016-04-28T13:59:04Z</dcterms:modified>
</cp:coreProperties>
</file>