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7" r:id="rId1"/>
  </p:sldMasterIdLst>
  <p:notesMasterIdLst>
    <p:notesMasterId r:id="rId14"/>
  </p:notesMasterIdLst>
  <p:handoutMasterIdLst>
    <p:handoutMasterId r:id="rId15"/>
  </p:handoutMasterIdLst>
  <p:sldIdLst>
    <p:sldId id="346" r:id="rId2"/>
    <p:sldId id="342" r:id="rId3"/>
    <p:sldId id="364" r:id="rId4"/>
    <p:sldId id="365" r:id="rId5"/>
    <p:sldId id="375" r:id="rId6"/>
    <p:sldId id="373" r:id="rId7"/>
    <p:sldId id="376" r:id="rId8"/>
    <p:sldId id="377" r:id="rId9"/>
    <p:sldId id="381" r:id="rId10"/>
    <p:sldId id="380" r:id="rId11"/>
    <p:sldId id="378" r:id="rId12"/>
    <p:sldId id="351" r:id="rId1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rgbClr val="003399"/>
        </a:solidFill>
        <a:latin typeface="Trebuchet MS" charset="0"/>
        <a:ea typeface="ＭＳ Ｐゴシック" charset="0"/>
        <a:cs typeface="ＭＳ Ｐゴシック" charset="0"/>
      </a:defRPr>
    </a:lvl5pPr>
    <a:lvl6pPr marL="2286000" algn="l" defTabSz="457200" rtl="0" eaLnBrk="1" latinLnBrk="0" hangingPunct="1">
      <a:defRPr sz="2400" kern="1200">
        <a:solidFill>
          <a:srgbClr val="003399"/>
        </a:solidFill>
        <a:latin typeface="Trebuchet MS" charset="0"/>
        <a:ea typeface="ＭＳ Ｐゴシック" charset="0"/>
        <a:cs typeface="ＭＳ Ｐゴシック" charset="0"/>
      </a:defRPr>
    </a:lvl6pPr>
    <a:lvl7pPr marL="2743200" algn="l" defTabSz="457200" rtl="0" eaLnBrk="1" latinLnBrk="0" hangingPunct="1">
      <a:defRPr sz="2400" kern="1200">
        <a:solidFill>
          <a:srgbClr val="003399"/>
        </a:solidFill>
        <a:latin typeface="Trebuchet MS" charset="0"/>
        <a:ea typeface="ＭＳ Ｐゴシック" charset="0"/>
        <a:cs typeface="ＭＳ Ｐゴシック" charset="0"/>
      </a:defRPr>
    </a:lvl7pPr>
    <a:lvl8pPr marL="3200400" algn="l" defTabSz="457200" rtl="0" eaLnBrk="1" latinLnBrk="0" hangingPunct="1">
      <a:defRPr sz="2400" kern="1200">
        <a:solidFill>
          <a:srgbClr val="003399"/>
        </a:solidFill>
        <a:latin typeface="Trebuchet MS" charset="0"/>
        <a:ea typeface="ＭＳ Ｐゴシック" charset="0"/>
        <a:cs typeface="ＭＳ Ｐゴシック" charset="0"/>
      </a:defRPr>
    </a:lvl8pPr>
    <a:lvl9pPr marL="3657600" algn="l" defTabSz="457200" rtl="0" eaLnBrk="1" latinLnBrk="0" hangingPunct="1">
      <a:defRPr sz="2400" kern="1200">
        <a:solidFill>
          <a:srgbClr val="003399"/>
        </a:solidFill>
        <a:latin typeface="Trebuchet MS"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hammedMashud" initials="M" lastIdx="2" clrIdx="0"/>
  <p:cmAuthor id="1" name="andymccarroll" initials="A" lastIdx="10" clrIdx="1"/>
  <p:cmAuthor id="2" name="Sarah Smith" initials="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E2E2E"/>
    <a:srgbClr val="7297B0"/>
    <a:srgbClr val="0069D2"/>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0000" autoAdjust="0"/>
  </p:normalViewPr>
  <p:slideViewPr>
    <p:cSldViewPr snapToGrid="0" snapToObjects="1">
      <p:cViewPr>
        <p:scale>
          <a:sx n="100" d="100"/>
          <a:sy n="100" d="100"/>
        </p:scale>
        <p:origin x="-1944" y="-48"/>
      </p:cViewPr>
      <p:guideLst>
        <p:guide orient="horz" pos="2160"/>
        <p:guide pos="2880"/>
      </p:guideLst>
    </p:cSldViewPr>
  </p:slideViewPr>
  <p:outlineViewPr>
    <p:cViewPr>
      <p:scale>
        <a:sx n="33" d="100"/>
        <a:sy n="33" d="100"/>
      </p:scale>
      <p:origin x="0" y="395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9C4CC-0674-4345-8C0C-7EDDB81BD4FF}" type="datetimeFigureOut">
              <a:rPr lang="en-US" smtClean="0"/>
              <a:pPr/>
              <a:t>4/18/2016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C8DFE-9268-4641-9432-7DC145513012}" type="slidenum">
              <a:rPr lang="en-GB" smtClean="0"/>
              <a:pPr/>
              <a:t>‹#›</a:t>
            </a:fld>
            <a:endParaRPr lang="en-GB" dirty="0"/>
          </a:p>
        </p:txBody>
      </p:sp>
    </p:spTree>
    <p:extLst>
      <p:ext uri="{BB962C8B-B14F-4D97-AF65-F5344CB8AC3E}">
        <p14:creationId xmlns:p14="http://schemas.microsoft.com/office/powerpoint/2010/main" val="294218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D3681-2936-1046-A677-1B776ACC9B9F}" type="datetimeFigureOut">
              <a:rPr lang="en-US" smtClean="0"/>
              <a:pPr/>
              <a:t>4/18/2016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BB45-1B73-0D44-A4A3-BA780C259DC7}" type="slidenum">
              <a:rPr lang="en-GB" smtClean="0"/>
              <a:pPr/>
              <a:t>‹#›</a:t>
            </a:fld>
            <a:endParaRPr lang="en-GB" dirty="0"/>
          </a:p>
        </p:txBody>
      </p:sp>
    </p:spTree>
    <p:extLst>
      <p:ext uri="{BB962C8B-B14F-4D97-AF65-F5344CB8AC3E}">
        <p14:creationId xmlns:p14="http://schemas.microsoft.com/office/powerpoint/2010/main" val="3005412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inkstockphotos.co.uk/image/stock-photo-eco-mode-button/47398952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Explain how long the talk will take and cover what will be discussed.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a:t>
            </a:r>
            <a:r>
              <a:rPr lang="en-GB" sz="1200" kern="1200" baseline="0" dirty="0" smtClean="0">
                <a:solidFill>
                  <a:schemeClr val="tx1"/>
                </a:solidFill>
                <a:effectLst/>
                <a:latin typeface="+mn-lt"/>
                <a:ea typeface="+mn-ea"/>
                <a:cs typeface="+mn-cs"/>
              </a:rPr>
              <a:t> will need to know what your company’s policy is </a:t>
            </a:r>
            <a:r>
              <a:rPr lang="en-GB" sz="1200" u="sng" kern="1200" baseline="0" dirty="0" smtClean="0">
                <a:solidFill>
                  <a:schemeClr val="tx1"/>
                </a:solidFill>
                <a:effectLst/>
                <a:latin typeface="+mn-lt"/>
                <a:ea typeface="+mn-ea"/>
                <a:cs typeface="+mn-cs"/>
              </a:rPr>
              <a:t>regarding driving standards </a:t>
            </a:r>
            <a:r>
              <a:rPr lang="en-GB" sz="1200" u="none" kern="1200" baseline="0" dirty="0" smtClean="0">
                <a:solidFill>
                  <a:schemeClr val="tx1"/>
                </a:solidFill>
                <a:effectLst/>
                <a:latin typeface="+mn-lt"/>
                <a:ea typeface="+mn-ea"/>
                <a:cs typeface="+mn-cs"/>
              </a:rPr>
              <a:t> and incorporate any materials used</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Before you start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sure you have a copy of:</a:t>
            </a:r>
          </a:p>
          <a:p>
            <a:pPr lvl="0"/>
            <a:r>
              <a:rPr lang="en-GB" sz="1200" kern="1200" dirty="0" smtClean="0">
                <a:solidFill>
                  <a:schemeClr val="tx1"/>
                </a:solidFill>
                <a:effectLst/>
                <a:latin typeface="+mn-lt"/>
                <a:ea typeface="+mn-ea"/>
                <a:cs typeface="+mn-cs"/>
              </a:rPr>
              <a:t>The FORS standards and refer</a:t>
            </a:r>
            <a:r>
              <a:rPr lang="en-GB" sz="1200" kern="1200" baseline="0" dirty="0" smtClean="0">
                <a:solidFill>
                  <a:schemeClr val="tx1"/>
                </a:solidFill>
                <a:effectLst/>
                <a:latin typeface="+mn-lt"/>
                <a:ea typeface="+mn-ea"/>
                <a:cs typeface="+mn-cs"/>
              </a:rPr>
              <a:t> to (D2 – Page 33)</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Ensure you have the accompanying notes of the presentation</a:t>
            </a:r>
          </a:p>
          <a:p>
            <a:pPr lvl="0"/>
            <a:r>
              <a:rPr lang="en-GB" altLang="en-US" sz="1200" kern="1200" dirty="0" smtClean="0">
                <a:solidFill>
                  <a:schemeClr val="tx1"/>
                </a:solidFill>
                <a:effectLst/>
                <a:latin typeface="+mn-lt"/>
                <a:ea typeface="+mn-ea"/>
                <a:cs typeface="+mn-cs"/>
              </a:rPr>
              <a:t>Ensure you have slide packs to hand to drivers at the end of the talk</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0</a:t>
            </a:fld>
            <a:endParaRPr lang="en-GB" dirty="0"/>
          </a:p>
        </p:txBody>
      </p:sp>
    </p:spTree>
    <p:extLst>
      <p:ext uri="{BB962C8B-B14F-4D97-AF65-F5344CB8AC3E}">
        <p14:creationId xmlns:p14="http://schemas.microsoft.com/office/powerpoint/2010/main" val="192961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57046">
              <a:lnSpc>
                <a:spcPct val="90000"/>
              </a:lnSpc>
              <a:spcBef>
                <a:spcPct val="20000"/>
              </a:spcBef>
              <a:spcAft>
                <a:spcPts val="500"/>
              </a:spcAft>
              <a:buFont typeface="Wingdings" panose="05000000000000000000" pitchFamily="2" charset="2"/>
              <a:buNone/>
              <a:defRPr/>
            </a:pPr>
            <a:endParaRPr lang="en-GB" sz="2000" b="1" dirty="0" smtClean="0">
              <a:solidFill>
                <a:srgbClr val="000000"/>
              </a:solidFill>
              <a:latin typeface="Arial" panose="020B0604020202020204" pitchFamily="34" charset="0"/>
              <a:cs typeface="Arial" panose="020B0604020202020204" pitchFamily="34" charset="0"/>
            </a:endParaRP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Why do you need to think about fuel and tyre usage? </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What are the benefits of adopting best practice in fuel efficient driving and improved tyre usage?</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Why is it important to record your fuel and tyre usage for every journey?</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How long should your vehicle be stationary before you switch off the engine?</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What are some of the common causes of tyre damage?</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What level of fine and how many points does a bald or defective tyre carry? </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How long do points stay on the driving record for?</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Why is it important to check tread depths regularly and what is the minimum tread depth that truck tyres must have?</a:t>
            </a:r>
          </a:p>
          <a:p>
            <a:pPr marL="539568" lvl="1" indent="-539568" defTabSz="457046">
              <a:lnSpc>
                <a:spcPct val="90000"/>
              </a:lnSpc>
              <a:spcBef>
                <a:spcPct val="20000"/>
              </a:spcBef>
              <a:spcAft>
                <a:spcPts val="500"/>
              </a:spcAft>
              <a:buFont typeface="Wingdings" panose="05000000000000000000" pitchFamily="2" charset="2"/>
              <a:buChar char="§"/>
              <a:defRPr/>
            </a:pPr>
            <a:r>
              <a:rPr lang="en-GB" sz="2000" dirty="0" smtClean="0">
                <a:solidFill>
                  <a:srgbClr val="000000"/>
                </a:solidFill>
                <a:latin typeface="Arial" panose="020B0604020202020204" pitchFamily="34" charset="0"/>
                <a:cs typeface="Arial" panose="020B0604020202020204" pitchFamily="34" charset="0"/>
              </a:rPr>
              <a:t>Why is it important to plan your journey before you set out?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9</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a:p>
            <a:r>
              <a:rPr lang="en-GB" sz="1200" kern="1200" dirty="0" smtClean="0">
                <a:solidFill>
                  <a:schemeClr val="tx1"/>
                </a:solidFill>
                <a:effectLst/>
                <a:latin typeface="+mn-lt"/>
                <a:ea typeface="+mn-ea"/>
                <a:cs typeface="+mn-cs"/>
              </a:rPr>
              <a:t>To sum up, we need to make sure that fuel and tyre usage is minimised and recorded after every journey as this will help to pinpoint areas for improvement.</a:t>
            </a:r>
          </a:p>
          <a:p>
            <a:r>
              <a:rPr lang="x-none" sz="1200" kern="1200" smtClean="0">
                <a:solidFill>
                  <a:schemeClr val="tx1"/>
                </a:solidFill>
                <a:effectLst/>
                <a:latin typeface="+mn-lt"/>
                <a:ea typeface="+mn-ea"/>
                <a:cs typeface="+mn-cs"/>
              </a:rPr>
              <a:t>It is important to understand that </a:t>
            </a:r>
            <a:r>
              <a:rPr lang="en-GB" sz="1200" kern="1200" dirty="0" smtClean="0">
                <a:solidFill>
                  <a:schemeClr val="tx1"/>
                </a:solidFill>
                <a:effectLst/>
                <a:latin typeface="+mn-lt"/>
                <a:ea typeface="+mn-ea"/>
                <a:cs typeface="+mn-cs"/>
              </a:rPr>
              <a:t>this can help to reduce fuel spend, improve road safety, increase productivity and vehicle utilisation, reduce vehicle operating costs and </a:t>
            </a:r>
            <a:r>
              <a:rPr lang="x-none" sz="1200" kern="1200" smtClean="0">
                <a:solidFill>
                  <a:schemeClr val="tx1"/>
                </a:solidFill>
                <a:effectLst/>
                <a:latin typeface="+mn-lt"/>
                <a:ea typeface="+mn-ea"/>
                <a:cs typeface="+mn-cs"/>
              </a:rPr>
              <a:t>reduce the likelihood of receiving fines and penalty points for driving unroadworthy vehicles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You should also appreciate that minimising fuel and tyre usage can improve your job security and prevent you from having to pay large fines for driving unroadworthy vehicles. </a:t>
            </a:r>
          </a:p>
          <a:p>
            <a:r>
              <a:rPr lang="en-GB" sz="1200" kern="1200" dirty="0" smtClean="0">
                <a:solidFill>
                  <a:schemeClr val="tx1"/>
                </a:solidFill>
                <a:effectLst/>
                <a:latin typeface="+mn-lt"/>
                <a:ea typeface="+mn-ea"/>
                <a:cs typeface="+mn-cs"/>
              </a:rPr>
              <a:t>Finally safer vehicles can help protect the people you love who might be killed or harmed by an unsafe vehicle.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10</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drivers</a:t>
            </a:r>
            <a:r>
              <a:rPr lang="en-GB" baseline="0" dirty="0" smtClean="0"/>
              <a:t> if they have any questions. </a:t>
            </a:r>
            <a:r>
              <a:rPr lang="en-GB" sz="1200" kern="1200" dirty="0" smtClean="0">
                <a:solidFill>
                  <a:schemeClr val="tx1"/>
                </a:solidFill>
                <a:effectLst/>
                <a:latin typeface="+mn-lt"/>
                <a:ea typeface="+mn-ea"/>
                <a:cs typeface="+mn-cs"/>
              </a:rPr>
              <a:t>If you have difficulty with any questions, seek further advice from your manager.</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Encourage discussion at the end of the presentation so drivers can interact with one another.</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Follow up any points that are raised at the presentation, eg by holding a further, perhaps more specific session on issues in relation to working at height and the prevention</a:t>
            </a:r>
            <a:r>
              <a:rPr lang="en-GB" sz="1200" kern="1200" baseline="0" dirty="0" smtClean="0">
                <a:solidFill>
                  <a:schemeClr val="tx1"/>
                </a:solidFill>
                <a:effectLst/>
                <a:latin typeface="+mn-lt"/>
                <a:ea typeface="+mn-ea"/>
                <a:cs typeface="+mn-cs"/>
              </a:rPr>
              <a:t> of fall from vehicles</a:t>
            </a:r>
            <a:r>
              <a:rPr lang="en-GB" sz="1200" kern="1200" dirty="0" smtClean="0">
                <a:solidFill>
                  <a:schemeClr val="tx1"/>
                </a:solidFill>
                <a:effectLst/>
                <a:latin typeface="+mn-lt"/>
                <a:ea typeface="+mn-ea"/>
                <a:cs typeface="+mn-cs"/>
              </a:rPr>
              <a:t> which may have been raised in the presentation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Issue out a toolbox talk register and remind drivers to complete this, as their attendance record will be important.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 them for their time and ask for feedback.</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11</a:t>
            </a:fld>
            <a:endParaRPr lang="en-GB" dirty="0"/>
          </a:p>
        </p:txBody>
      </p:sp>
    </p:spTree>
    <p:extLst>
      <p:ext uri="{BB962C8B-B14F-4D97-AF65-F5344CB8AC3E}">
        <p14:creationId xmlns:p14="http://schemas.microsoft.com/office/powerpoint/2010/main" val="33084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Explain</a:t>
            </a:r>
            <a:r>
              <a:rPr lang="en-GB" sz="1200" kern="1200" baseline="0" dirty="0" smtClean="0">
                <a:solidFill>
                  <a:schemeClr val="tx1"/>
                </a:solidFill>
                <a:effectLst/>
                <a:latin typeface="+mn-lt"/>
                <a:ea typeface="+mn-ea"/>
                <a:cs typeface="+mn-cs"/>
              </a:rPr>
              <a:t> what FORS is: </a:t>
            </a:r>
            <a:r>
              <a:rPr lang="en-GB" sz="2200" i="1" dirty="0" smtClean="0">
                <a:solidFill>
                  <a:srgbClr val="00B0F0"/>
                </a:solidFill>
                <a:latin typeface="AECOM Sans" pitchFamily="34" charset="0"/>
                <a:ea typeface="AECOM Sans" pitchFamily="34" charset="0"/>
                <a:cs typeface="AECOM Sans" pitchFamily="34" charset="0"/>
              </a:rPr>
              <a:t>‘FORS aims to raise the level of quality within fleet operations, and demonstrate which operators are achieving the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Explain the importance of </a:t>
            </a:r>
            <a:r>
              <a:rPr lang="en-GB" sz="1200" kern="1200" dirty="0" smtClean="0">
                <a:solidFill>
                  <a:schemeClr val="tx1"/>
                </a:solidFill>
                <a:latin typeface="+mn-lt"/>
                <a:ea typeface="+mn-ea"/>
                <a:cs typeface="+mn-cs"/>
              </a:rPr>
              <a:t>FORS to the company and to</a:t>
            </a:r>
            <a:r>
              <a:rPr lang="en-GB" sz="1200" kern="1200" baseline="0" dirty="0" smtClean="0">
                <a:solidFill>
                  <a:schemeClr val="tx1"/>
                </a:solidFill>
                <a:latin typeface="+mn-lt"/>
                <a:ea typeface="+mn-ea"/>
                <a:cs typeface="+mn-cs"/>
              </a:rPr>
              <a:t> the </a:t>
            </a:r>
            <a:r>
              <a:rPr lang="en-GB" sz="1200" kern="1200" dirty="0" smtClean="0">
                <a:solidFill>
                  <a:schemeClr val="tx1"/>
                </a:solidFill>
                <a:latin typeface="+mn-lt"/>
                <a:ea typeface="+mn-ea"/>
                <a:cs typeface="+mn-cs"/>
              </a:rPr>
              <a:t>drivers</a:t>
            </a:r>
          </a:p>
          <a:p>
            <a:pPr marL="171450" marR="0" indent="-17145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 all the images or examples used in the talk may be relevant to how you work.  Where this is the case, use examples from your own workforce. </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1</a:t>
            </a:fld>
            <a:endParaRPr lang="en-GB" dirty="0"/>
          </a:p>
        </p:txBody>
      </p:sp>
    </p:spTree>
    <p:extLst>
      <p:ext uri="{BB962C8B-B14F-4D97-AF65-F5344CB8AC3E}">
        <p14:creationId xmlns:p14="http://schemas.microsoft.com/office/powerpoint/2010/main" val="80896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aim of this toolbox talk is to communicate to drivers (including sub-contracted and agency drivers), the importance of minimising fuel use and tyre usage. You will learn about the different methods to reduce fuel use and tyre usage, including anti-idling, driver training, fuel efficient driving techniques, changing the vehicles used and operating best practices. In addition you should make sure that you are following company policies and programmes to record your fuel and tyre usage.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2</a:t>
            </a:fld>
            <a:endParaRPr lang="en-GB" dirty="0"/>
          </a:p>
        </p:txBody>
      </p:sp>
    </p:spTree>
    <p:extLst>
      <p:ext uri="{BB962C8B-B14F-4D97-AF65-F5344CB8AC3E}">
        <p14:creationId xmlns:p14="http://schemas.microsoft.com/office/powerpoint/2010/main" val="404201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toolbox talk will go through the different measures which can help you save fuel and manage your tyre usage better. By following some or all of these measures you can improve the efficiency of your company’s operations as well as become more fuel efficient. This will help you to become a safer driver and also enable you to do your bit for the environment.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talk will end with some confirmatory questions, so listen up!</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3</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Our company goal is to ensure fuel and tyre usage is recorded, monitored and managed.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sz="1200" kern="1200" smtClean="0">
                <a:solidFill>
                  <a:schemeClr val="tx1"/>
                </a:solidFill>
                <a:effectLst/>
                <a:latin typeface="+mn-lt"/>
                <a:ea typeface="+mn-ea"/>
                <a:cs typeface="+mn-cs"/>
              </a:rPr>
              <a:t>Road transport makes up about 22 per cent of the UK's CO2 emissions. HGVs account for around 20 per cent of this overall transport sector emission</a:t>
            </a:r>
            <a:r>
              <a:rPr lang="en-GB" sz="1200"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Source: National Atmospheric Emissions Inventory 2008.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Fuel represents 35% of a transport operators running costs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Driver and </a:t>
            </a:r>
            <a:r>
              <a:rPr lang="x-none" sz="1200" kern="1200" smtClean="0">
                <a:solidFill>
                  <a:schemeClr val="tx1"/>
                </a:solidFill>
                <a:effectLst/>
                <a:latin typeface="+mn-lt"/>
                <a:ea typeface="+mn-ea"/>
                <a:cs typeface="+mn-cs"/>
              </a:rPr>
              <a:t>Vehicle </a:t>
            </a:r>
            <a:r>
              <a:rPr lang="en-GB" sz="1200" kern="1200" dirty="0" smtClean="0">
                <a:solidFill>
                  <a:schemeClr val="tx1"/>
                </a:solidFill>
                <a:effectLst/>
                <a:latin typeface="+mn-lt"/>
                <a:ea typeface="+mn-ea"/>
                <a:cs typeface="+mn-cs"/>
              </a:rPr>
              <a:t>Standards</a:t>
            </a:r>
            <a:r>
              <a:rPr lang="x-none" sz="1200" kern="1200" smtClean="0">
                <a:solidFill>
                  <a:schemeClr val="tx1"/>
                </a:solidFill>
                <a:effectLst/>
                <a:latin typeface="+mn-lt"/>
                <a:ea typeface="+mn-ea"/>
                <a:cs typeface="+mn-cs"/>
              </a:rPr>
              <a:t> Agency (</a:t>
            </a:r>
            <a:r>
              <a:rPr lang="en-GB" sz="1200" kern="1200" dirty="0" smtClean="0">
                <a:solidFill>
                  <a:schemeClr val="tx1"/>
                </a:solidFill>
                <a:effectLst/>
                <a:latin typeface="+mn-lt"/>
                <a:ea typeface="+mn-ea"/>
                <a:cs typeface="+mn-cs"/>
              </a:rPr>
              <a:t>DV</a:t>
            </a:r>
            <a:r>
              <a:rPr lang="x-none" sz="1200" kern="1200" smtClean="0">
                <a:solidFill>
                  <a:schemeClr val="tx1"/>
                </a:solidFill>
                <a:effectLst/>
                <a:latin typeface="+mn-lt"/>
                <a:ea typeface="+mn-ea"/>
                <a:cs typeface="+mn-cs"/>
              </a:rPr>
              <a:t>SA) officers and the police </a:t>
            </a:r>
            <a:r>
              <a:rPr lang="en-GB" sz="1200" kern="1200" dirty="0" smtClean="0">
                <a:solidFill>
                  <a:schemeClr val="tx1"/>
                </a:solidFill>
                <a:effectLst/>
                <a:latin typeface="+mn-lt"/>
                <a:ea typeface="+mn-ea"/>
                <a:cs typeface="+mn-cs"/>
              </a:rPr>
              <a:t>are able to</a:t>
            </a:r>
            <a:r>
              <a:rPr lang="x-none" sz="1200" kern="1200" smtClean="0">
                <a:solidFill>
                  <a:schemeClr val="tx1"/>
                </a:solidFill>
                <a:effectLst/>
                <a:latin typeface="+mn-lt"/>
                <a:ea typeface="+mn-ea"/>
                <a:cs typeface="+mn-cs"/>
              </a:rPr>
              <a:t> issue fixed penalties at the roadside</a:t>
            </a:r>
            <a:r>
              <a:rPr lang="en-GB" sz="1200" kern="1200" dirty="0" smtClean="0">
                <a:solidFill>
                  <a:schemeClr val="tx1"/>
                </a:solidFill>
                <a:effectLst/>
                <a:latin typeface="+mn-lt"/>
                <a:ea typeface="+mn-ea"/>
                <a:cs typeface="+mn-cs"/>
              </a:rPr>
              <a:t> for vehicles which are not roadworthy</a:t>
            </a:r>
            <a:r>
              <a:rPr lang="x-none" sz="1200" kern="1200" smtClean="0">
                <a:solidFill>
                  <a:schemeClr val="tx1"/>
                </a:solidFill>
                <a:effectLst/>
                <a:latin typeface="+mn-lt"/>
                <a:ea typeface="+mn-ea"/>
                <a:cs typeface="+mn-cs"/>
              </a:rPr>
              <a:t>. The charges vary depending on the type and frequency of the offence. Tyre tread depth feature</a:t>
            </a:r>
            <a:r>
              <a:rPr lang="en-GB" sz="1200" kern="1200" dirty="0" smtClean="0">
                <a:solidFill>
                  <a:schemeClr val="tx1"/>
                </a:solidFill>
                <a:effectLst/>
                <a:latin typeface="+mn-lt"/>
                <a:ea typeface="+mn-ea"/>
                <a:cs typeface="+mn-cs"/>
              </a:rPr>
              <a:t>s</a:t>
            </a:r>
            <a:r>
              <a:rPr lang="x-none" sz="1200" kern="1200" smtClean="0">
                <a:solidFill>
                  <a:schemeClr val="tx1"/>
                </a:solidFill>
                <a:effectLst/>
                <a:latin typeface="+mn-lt"/>
                <a:ea typeface="+mn-ea"/>
                <a:cs typeface="+mn-cs"/>
              </a:rPr>
              <a:t> highly among the major criteria for vehicle roadworthiness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4</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a:t>
            </a:r>
            <a:r>
              <a:rPr lang="x-none" sz="1200" kern="1200" smtClean="0">
                <a:solidFill>
                  <a:schemeClr val="tx1"/>
                </a:solidFill>
                <a:effectLst/>
                <a:latin typeface="+mn-lt"/>
                <a:ea typeface="+mn-ea"/>
                <a:cs typeface="+mn-cs"/>
              </a:rPr>
              <a:t>part from the obvious reasons of safety, drivers face stiff penalties for worn, bald or defective tyres and could even lose their licence. Each bald or defective tyre carries a fine of up to £2,500 and three penalty points so if all aren't up to standard you could be looking at 12 points and an automatic ban.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Penalty points remain on the driving record for 4 years from the date of the offence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Check your tyre thread depths regularly. The current tread depth legislation requires that truck tyres must have a minimum of 1mm of tread in a continuous band throughout the central three-quarters of the tread width and over the whole circumference of the tyre. The same regulation applies to regrooved tyres.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Fuel efficiency is important for the company and it shows you are acting as a professional driver. By being more fuel efficient you have the potential to reduce fuel usage by up to 20% thus saving money for the company.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As a driver you need to understand the importance of planning your journey as this will aid in saving fuel and tyre usage</a:t>
            </a:r>
          </a:p>
          <a:p>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5</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smtClean="0">
                <a:solidFill>
                  <a:schemeClr val="tx1"/>
                </a:solidFill>
                <a:effectLst/>
                <a:latin typeface="+mn-lt"/>
                <a:ea typeface="+mn-ea"/>
                <a:cs typeface="+mn-cs"/>
              </a:rPr>
              <a:t>Full information on bullet</a:t>
            </a:r>
            <a:r>
              <a:rPr lang="en-GB" sz="1200" b="1" kern="1200" baseline="0" dirty="0" smtClean="0">
                <a:solidFill>
                  <a:schemeClr val="tx1"/>
                </a:solidFill>
                <a:effectLst/>
                <a:latin typeface="+mn-lt"/>
                <a:ea typeface="+mn-ea"/>
                <a:cs typeface="+mn-cs"/>
              </a:rPr>
              <a:t> points</a:t>
            </a:r>
            <a:r>
              <a:rPr lang="en-GB" sz="1200" b="1" kern="1200" dirty="0" smtClean="0">
                <a:solidFill>
                  <a:schemeClr val="tx1"/>
                </a:solidFill>
                <a:effectLst/>
                <a:latin typeface="+mn-lt"/>
                <a:ea typeface="+mn-ea"/>
                <a:cs typeface="+mn-cs"/>
              </a:rPr>
              <a:t> above, use what</a:t>
            </a:r>
            <a:r>
              <a:rPr lang="en-GB" sz="1200" b="1" kern="1200" baseline="0" dirty="0" smtClean="0">
                <a:solidFill>
                  <a:schemeClr val="tx1"/>
                </a:solidFill>
                <a:effectLst/>
                <a:latin typeface="+mn-lt"/>
                <a:ea typeface="+mn-ea"/>
                <a:cs typeface="+mn-cs"/>
              </a:rPr>
              <a:t> i</a:t>
            </a:r>
            <a:r>
              <a:rPr lang="en-GB" sz="1200" b="1" kern="1200" dirty="0" smtClean="0">
                <a:solidFill>
                  <a:schemeClr val="tx1"/>
                </a:solidFill>
                <a:effectLst/>
                <a:latin typeface="+mn-lt"/>
                <a:ea typeface="+mn-ea"/>
                <a:cs typeface="+mn-cs"/>
              </a:rPr>
              <a:t>s relevant to your workplace:</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Record your mileage and fuel use for every journey you do. This will help to pinpoint areas for improvement.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Minimise engine-idling – </a:t>
            </a:r>
            <a:r>
              <a:rPr lang="x-none" sz="1200" kern="1200" smtClean="0">
                <a:solidFill>
                  <a:schemeClr val="tx1"/>
                </a:solidFill>
                <a:effectLst/>
                <a:latin typeface="+mn-lt"/>
                <a:ea typeface="+mn-ea"/>
                <a:cs typeface="+mn-cs"/>
              </a:rPr>
              <a:t>Today's vehicles are designed to warm up fast. Avoid idling when you can; idling is 0 miles per gallon. </a:t>
            </a:r>
            <a:r>
              <a:rPr lang="en-GB" sz="1200" kern="1200" dirty="0" smtClean="0">
                <a:solidFill>
                  <a:schemeClr val="tx1"/>
                </a:solidFill>
                <a:effectLst/>
                <a:latin typeface="+mn-lt"/>
                <a:ea typeface="+mn-ea"/>
                <a:cs typeface="+mn-cs"/>
              </a:rPr>
              <a:t>If your vehicle is likely to be stationary for more than two minutes switch the engine off</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Don’t drive aggressively / Drive at a safe speed limit. Avoid aggressive driving and aggressive starts. All vehicles lose fuel economy at speeds above 55 m.p.h. </a:t>
            </a:r>
            <a:r>
              <a:rPr lang="x-none" sz="1200" kern="1200" smtClean="0">
                <a:solidFill>
                  <a:schemeClr val="tx1"/>
                </a:solidFill>
                <a:effectLst/>
                <a:latin typeface="+mn-lt"/>
                <a:ea typeface="+mn-ea"/>
                <a:cs typeface="+mn-cs"/>
              </a:rPr>
              <a:t>A 22% reduction in fuel consumption can be achieved simply by reducing your speed from 56 to 50 MPH</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Road type and traffic conditions play a part in the amount of fuel used on a journey. If you have to change gear, brake or accelerate more often, this will increase fuel usage. Think about the route you are taking to site (see O1 – Routing and scheduling). Is this likely to be the most efficient?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Try to plan ahead and u</a:t>
            </a:r>
            <a:r>
              <a:rPr lang="x-none" sz="1200" kern="1200" smtClean="0">
                <a:solidFill>
                  <a:schemeClr val="tx1"/>
                </a:solidFill>
                <a:effectLst/>
                <a:latin typeface="+mn-lt"/>
                <a:ea typeface="+mn-ea"/>
                <a:cs typeface="+mn-cs"/>
              </a:rPr>
              <a:t>se your visibility advantage provided by the high seating position in a truck</a:t>
            </a:r>
            <a:r>
              <a:rPr lang="en-GB" sz="1200" kern="1200" dirty="0" smtClean="0">
                <a:solidFill>
                  <a:schemeClr val="tx1"/>
                </a:solidFill>
                <a:effectLst/>
                <a:latin typeface="+mn-lt"/>
                <a:ea typeface="+mn-ea"/>
                <a:cs typeface="+mn-cs"/>
              </a:rPr>
              <a:t> to </a:t>
            </a:r>
            <a:r>
              <a:rPr lang="x-none" sz="1200" kern="1200" smtClean="0">
                <a:solidFill>
                  <a:schemeClr val="tx1"/>
                </a:solidFill>
                <a:effectLst/>
                <a:latin typeface="+mn-lt"/>
                <a:ea typeface="+mn-ea"/>
                <a:cs typeface="+mn-cs"/>
              </a:rPr>
              <a:t>reduce </a:t>
            </a:r>
            <a:r>
              <a:rPr lang="en-GB" sz="1200" kern="1200" dirty="0" smtClean="0">
                <a:solidFill>
                  <a:schemeClr val="tx1"/>
                </a:solidFill>
                <a:effectLst/>
                <a:latin typeface="+mn-lt"/>
                <a:ea typeface="+mn-ea"/>
                <a:cs typeface="+mn-cs"/>
              </a:rPr>
              <a:t>the number of</a:t>
            </a:r>
            <a:r>
              <a:rPr lang="x-none" sz="1200" kern="1200" smtClean="0">
                <a:solidFill>
                  <a:schemeClr val="tx1"/>
                </a:solidFill>
                <a:effectLst/>
                <a:latin typeface="+mn-lt"/>
                <a:ea typeface="+mn-ea"/>
                <a:cs typeface="+mn-cs"/>
              </a:rPr>
              <a:t> gear changes</a:t>
            </a:r>
            <a:r>
              <a:rPr lang="en-GB" sz="1200" kern="1200" dirty="0" smtClean="0">
                <a:solidFill>
                  <a:schemeClr val="tx1"/>
                </a:solidFill>
                <a:effectLst/>
                <a:latin typeface="+mn-lt"/>
                <a:ea typeface="+mn-ea"/>
                <a:cs typeface="+mn-cs"/>
              </a:rPr>
              <a:t>.</a:t>
            </a:r>
            <a:r>
              <a:rPr lang="x-none" sz="1200" kern="1200" smtClean="0">
                <a:solidFill>
                  <a:schemeClr val="tx1"/>
                </a:solidFill>
                <a:effectLst/>
                <a:latin typeface="+mn-lt"/>
                <a:ea typeface="+mn-ea"/>
                <a:cs typeface="+mn-cs"/>
              </a:rPr>
              <a:t> Keeping a vehicle moving, even at walking pace, requires considerably less fuel use than moving a vehicle from a standstill.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Ensure loads and empty tipper bodies are correctly sheeted as this will reduce aerodynamic drag and save fuel. </a:t>
            </a:r>
            <a:r>
              <a:rPr lang="x-none" sz="1200" kern="1200" smtClean="0">
                <a:solidFill>
                  <a:schemeClr val="tx1"/>
                </a:solidFill>
                <a:effectLst/>
                <a:latin typeface="+mn-lt"/>
                <a:ea typeface="+mn-ea"/>
                <a:cs typeface="+mn-cs"/>
              </a:rPr>
              <a:t>Tests show that by correctly sheeting an empty tipper body at 56mph </a:t>
            </a:r>
            <a:r>
              <a:rPr lang="en-GB" sz="1200" kern="1200" dirty="0" smtClean="0">
                <a:solidFill>
                  <a:schemeClr val="tx1"/>
                </a:solidFill>
                <a:effectLst/>
                <a:latin typeface="+mn-lt"/>
                <a:ea typeface="+mn-ea"/>
                <a:cs typeface="+mn-cs"/>
              </a:rPr>
              <a:t>you </a:t>
            </a:r>
            <a:r>
              <a:rPr lang="x-none" sz="1200" kern="1200" smtClean="0">
                <a:solidFill>
                  <a:schemeClr val="tx1"/>
                </a:solidFill>
                <a:effectLst/>
                <a:latin typeface="+mn-lt"/>
                <a:ea typeface="+mn-ea"/>
                <a:cs typeface="+mn-cs"/>
              </a:rPr>
              <a:t>could see improvements of over 8%</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 the momentum of the vehicle on undulating roads to climb and </a:t>
            </a:r>
            <a:r>
              <a:rPr lang="x-none" sz="1200" kern="1200" smtClean="0">
                <a:solidFill>
                  <a:schemeClr val="tx1"/>
                </a:solidFill>
                <a:effectLst/>
                <a:latin typeface="+mn-lt"/>
                <a:ea typeface="+mn-ea"/>
                <a:cs typeface="+mn-cs"/>
              </a:rPr>
              <a:t>descend hills</a:t>
            </a:r>
            <a:r>
              <a:rPr lang="en-GB" sz="1200" kern="1200" dirty="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On modern, electronically controlled vehicles, when the foot is taken off the accelerator, fuel stops entering the combustion chamber</a:t>
            </a:r>
            <a:r>
              <a:rPr lang="en-GB" sz="1200" kern="1200" dirty="0" smtClean="0">
                <a:solidFill>
                  <a:schemeClr val="tx1"/>
                </a:solidFill>
                <a:effectLst/>
                <a:latin typeface="+mn-lt"/>
                <a:ea typeface="+mn-ea"/>
                <a:cs typeface="+mn-cs"/>
              </a:rPr>
              <a:t> and so the vehicle uses no fuel.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If you have cruise control, use it when its safe and appropriate to do so as this will maximise fuel economy.  </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Use the exhaust brake </a:t>
            </a:r>
            <a:r>
              <a:rPr lang="en-GB" sz="1200" kern="1200" dirty="0" smtClean="0">
                <a:solidFill>
                  <a:schemeClr val="tx1"/>
                </a:solidFill>
                <a:effectLst/>
                <a:latin typeface="+mn-lt"/>
                <a:ea typeface="+mn-ea"/>
                <a:cs typeface="+mn-cs"/>
              </a:rPr>
              <a:t>instead of the footbrake as this </a:t>
            </a:r>
            <a:r>
              <a:rPr lang="x-none" sz="1200" kern="1200" smtClean="0">
                <a:solidFill>
                  <a:schemeClr val="tx1"/>
                </a:solidFill>
                <a:effectLst/>
                <a:latin typeface="+mn-lt"/>
                <a:ea typeface="+mn-ea"/>
                <a:cs typeface="+mn-cs"/>
              </a:rPr>
              <a:t>will contribute to smoother decreases in speed, increase the lifespan of brake linings and save fuel.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over-revving the engine – Lower revs give higher levels of fuel economy. Try and keep the engine revs within the green band.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Make sure the air deflectors are correctly adjusted for the type of trailer or load you are pulling</a:t>
            </a:r>
          </a:p>
          <a:p>
            <a:pPr marL="171450" lvl="0" indent="-171450">
              <a:buFont typeface="Arial" panose="020B0604020202020204" pitchFamily="34" charset="0"/>
              <a:buChar char="•"/>
            </a:pPr>
            <a:r>
              <a:rPr lang="x-none" sz="1200" kern="1200" smtClean="0">
                <a:solidFill>
                  <a:schemeClr val="tx1"/>
                </a:solidFill>
                <a:effectLst/>
                <a:latin typeface="+mn-lt"/>
                <a:ea typeface="+mn-ea"/>
                <a:cs typeface="+mn-cs"/>
              </a:rPr>
              <a:t>Park up in a way that will avoid early-morning manoeuvring with a cold engine - this wastes fuel</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Know your average MPG for the vehicle you drive</a:t>
            </a:r>
            <a:endParaRPr lang="en-GB"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6</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recommended tyre pressure should be stated on the vehicle. Make sure your tyres are correctly inflated before you set off on your journey. </a:t>
            </a:r>
            <a:r>
              <a:rPr lang="x-none" sz="1200" kern="1200" smtClean="0">
                <a:solidFill>
                  <a:schemeClr val="tx1"/>
                </a:solidFill>
                <a:effectLst/>
                <a:latin typeface="+mn-lt"/>
                <a:ea typeface="+mn-ea"/>
                <a:cs typeface="+mn-cs"/>
              </a:rPr>
              <a:t>Correctly inflated tyres offer less resistance on the road, improve fuel economy, give greater stability and reduce the risk of accidents.</a:t>
            </a:r>
            <a:r>
              <a:rPr lang="en-GB" sz="1200" kern="1200" dirty="0" smtClean="0">
                <a:solidFill>
                  <a:schemeClr val="tx1"/>
                </a:solidFill>
                <a:effectLst/>
                <a:latin typeface="+mn-lt"/>
                <a:ea typeface="+mn-ea"/>
                <a:cs typeface="+mn-cs"/>
              </a:rPr>
              <a:t>  A fall in tyre pressure of </a:t>
            </a:r>
            <a:r>
              <a:rPr lang="x-none" sz="1200" kern="1200" smtClean="0">
                <a:solidFill>
                  <a:schemeClr val="tx1"/>
                </a:solidFill>
                <a:effectLst/>
                <a:latin typeface="+mn-lt"/>
                <a:ea typeface="+mn-ea"/>
                <a:cs typeface="+mn-cs"/>
              </a:rPr>
              <a:t>10lb psi</a:t>
            </a:r>
            <a:r>
              <a:rPr lang="en-GB" sz="1200" kern="1200" dirty="0" smtClean="0">
                <a:solidFill>
                  <a:schemeClr val="tx1"/>
                </a:solidFill>
                <a:effectLst/>
                <a:latin typeface="+mn-lt"/>
                <a:ea typeface="+mn-ea"/>
                <a:cs typeface="+mn-cs"/>
              </a:rPr>
              <a:t> is likely to </a:t>
            </a:r>
            <a:r>
              <a:rPr lang="x-none" sz="1200" kern="1200" smtClean="0">
                <a:solidFill>
                  <a:schemeClr val="tx1"/>
                </a:solidFill>
                <a:effectLst/>
                <a:latin typeface="+mn-lt"/>
                <a:ea typeface="+mn-ea"/>
                <a:cs typeface="+mn-cs"/>
              </a:rPr>
              <a:t>result in a 1% fall in fuel economy</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Don’t over-inflate your tyres as this can reduce the vehicles handling and cause high wear in the centre of the tread.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Make sure the tyre valves are free from dirt and caps are fitted to each wheel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Look out for any bulges, lumps or cuts to the tread and sidewalls and also remove any stones and other embedded objects. You might want to think about covering these things in your daily walkaround check (Also see V2 toolbox talk)</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If the front tyres show signs of excessive or uneven wear get the steering alignment corrected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Where regrooved tyres are concerned, check that there are no exposed cords. If there are advise your fleet manager immediately as the tyre is unsafe for use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64BB45-1B73-0D44-A4A3-BA780C259DC7}" type="slidenum">
              <a:rPr lang="en-GB" smtClean="0"/>
              <a:pPr/>
              <a:t>7</a:t>
            </a:fld>
            <a:endParaRPr lang="en-GB" dirty="0"/>
          </a:p>
        </p:txBody>
      </p:sp>
    </p:spTree>
    <p:extLst>
      <p:ext uri="{BB962C8B-B14F-4D97-AF65-F5344CB8AC3E}">
        <p14:creationId xmlns:p14="http://schemas.microsoft.com/office/powerpoint/2010/main" val="291812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smtClean="0">
                <a:solidFill>
                  <a:srgbClr val="000000"/>
                </a:solidFill>
                <a:latin typeface="Arial" panose="020B0604020202020204" pitchFamily="34" charset="0"/>
                <a:cs typeface="Arial" panose="020B0604020202020204" pitchFamily="34" charset="0"/>
              </a:rPr>
              <a:t>Thinkstock</a:t>
            </a:r>
            <a:r>
              <a:rPr lang="en-GB" sz="2000" b="1" baseline="0" dirty="0" smtClean="0">
                <a:solidFill>
                  <a:srgbClr val="000000"/>
                </a:solidFill>
                <a:latin typeface="Arial" panose="020B0604020202020204" pitchFamily="34" charset="0"/>
                <a:cs typeface="Arial" panose="020B0604020202020204" pitchFamily="34" charset="0"/>
              </a:rPr>
              <a:t> image: </a:t>
            </a:r>
            <a:r>
              <a:rPr lang="en-GB" sz="1200" b="0" i="0" u="none" strike="noStrike" kern="1200" dirty="0" smtClean="0">
                <a:solidFill>
                  <a:schemeClr val="tx1"/>
                </a:solidFill>
                <a:effectLst/>
                <a:latin typeface="+mn-lt"/>
                <a:ea typeface="+mn-ea"/>
                <a:cs typeface="+mn-cs"/>
                <a:hlinkClick r:id="rId3"/>
              </a:rPr>
              <a:t>473989528</a:t>
            </a:r>
            <a:endParaRPr lang="en-GB" sz="1200" b="0" i="0" kern="1200" dirty="0" smtClean="0">
              <a:solidFill>
                <a:schemeClr val="tx1"/>
              </a:solidFill>
              <a:effectLst/>
              <a:latin typeface="+mn-lt"/>
              <a:ea typeface="+mn-ea"/>
              <a:cs typeface="+mn-cs"/>
            </a:endParaRPr>
          </a:p>
          <a:p>
            <a:pPr marL="0" lvl="1" indent="0" defTabSz="457046">
              <a:lnSpc>
                <a:spcPct val="90000"/>
              </a:lnSpc>
              <a:spcBef>
                <a:spcPct val="20000"/>
              </a:spcBef>
              <a:spcAft>
                <a:spcPts val="500"/>
              </a:spcAft>
              <a:buFont typeface="Wingdings" panose="05000000000000000000" pitchFamily="2" charset="2"/>
              <a:buNone/>
              <a:defRPr/>
            </a:pPr>
            <a:endParaRPr lang="en-GB" sz="2000" b="1" dirty="0" smtClean="0">
              <a:solidFill>
                <a:srgbClr val="000000"/>
              </a:solidFill>
              <a:latin typeface="Arial" panose="020B0604020202020204" pitchFamily="34" charset="0"/>
              <a:cs typeface="Arial" panose="020B0604020202020204" pitchFamily="34" charset="0"/>
            </a:endParaRP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Adopting best practice in fuel efficient driving and improved tyre usage leads to:</a:t>
            </a: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	Reduced fuel spend - A rise in profits could improve your job security. Your contribution counts!</a:t>
            </a: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	Improved road safety</a:t>
            </a: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	Increased productivity and vehicle utilisation</a:t>
            </a: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	Reduced vehicle operating costs</a:t>
            </a: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	Reduces the likelihood of receiving fines and penalty points for driving unroadworthy vehicles</a:t>
            </a:r>
          </a:p>
          <a:p>
            <a:pPr marL="0" lvl="1" indent="0" defTabSz="457046">
              <a:lnSpc>
                <a:spcPct val="90000"/>
              </a:lnSpc>
              <a:spcBef>
                <a:spcPct val="20000"/>
              </a:spcBef>
              <a:spcAft>
                <a:spcPts val="500"/>
              </a:spcAft>
              <a:buFont typeface="Wingdings" panose="05000000000000000000" pitchFamily="2" charset="2"/>
              <a:buNone/>
              <a:defRPr/>
            </a:pPr>
            <a:r>
              <a:rPr lang="en-GB" sz="2000" dirty="0" smtClean="0">
                <a:solidFill>
                  <a:srgbClr val="000000"/>
                </a:solidFill>
                <a:latin typeface="Arial" panose="020B0604020202020204" pitchFamily="34" charset="0"/>
                <a:cs typeface="Arial" panose="020B0604020202020204" pitchFamily="34" charset="0"/>
              </a:rPr>
              <a:t>•	Increased confidence in vehicle control and driving performance</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564BB45-1B73-0D44-A4A3-BA780C259DC7}" type="slidenum">
              <a:rPr lang="en-GB" smtClean="0"/>
              <a:pPr/>
              <a:t>8</a:t>
            </a:fld>
            <a:endParaRPr lang="en-GB" dirty="0"/>
          </a:p>
        </p:txBody>
      </p:sp>
    </p:spTree>
    <p:extLst>
      <p:ext uri="{BB962C8B-B14F-4D97-AF65-F5344CB8AC3E}">
        <p14:creationId xmlns:p14="http://schemas.microsoft.com/office/powerpoint/2010/main" val="4042011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dirty="0" smtClean="0"/>
              <a:t>Click to edit Master title style</a:t>
            </a:r>
            <a:endParaRPr lang="en-US" dirty="0"/>
          </a:p>
        </p:txBody>
      </p:sp>
      <p:sp>
        <p:nvSpPr>
          <p:cNvPr id="3" name="Content Placeholder 2"/>
          <p:cNvSpPr>
            <a:spLocks noGrp="1"/>
          </p:cNvSpPr>
          <p:nvPr>
            <p:ph idx="1" hasCustomPrompt="1"/>
          </p:nvPr>
        </p:nvSpPr>
        <p:spPr/>
        <p:txBody>
          <a:bodyPr/>
          <a:lstStyle>
            <a:lvl1pPr algn="l">
              <a:defRPr sz="3200" baseline="0"/>
            </a:lvl1pPr>
          </a:lstStyle>
          <a:p>
            <a:pPr lvl="0"/>
            <a:r>
              <a:rPr lang="en-GB" noProof="0" smtClean="0"/>
              <a:t>Section title</a:t>
            </a:r>
          </a:p>
        </p:txBody>
      </p:sp>
      <p:sp>
        <p:nvSpPr>
          <p:cNvPr id="4" name="Rectangle 5"/>
          <p:cNvSpPr>
            <a:spLocks noGrp="1" noChangeArrowheads="1"/>
          </p:cNvSpPr>
          <p:nvPr>
            <p:ph type="ftr" sz="quarter" idx="10"/>
          </p:nvPr>
        </p:nvSpPr>
        <p:spPr>
          <a:xfrm>
            <a:off x="277104" y="6324600"/>
            <a:ext cx="5638800" cy="304800"/>
          </a:xfrm>
          <a:prstGeom prst="rect">
            <a:avLst/>
          </a:prstGeom>
          <a:ln/>
        </p:spPr>
        <p:txBody>
          <a:bodyPr/>
          <a:lstStyle>
            <a:lvl1pPr>
              <a:defRPr/>
            </a:lvl1pPr>
          </a:lstStyle>
          <a:p>
            <a:pPr>
              <a:defRPr/>
            </a:pPr>
            <a:r>
              <a:rPr lang="en-GB" smtClean="0"/>
              <a:t>Module 1: Plan and prepare (Draft 2)</a:t>
            </a:r>
            <a:endParaRPr lang="en-GB" dirty="0"/>
          </a:p>
        </p:txBody>
      </p:sp>
      <p:sp>
        <p:nvSpPr>
          <p:cNvPr id="5" name="Rectangle 6"/>
          <p:cNvSpPr>
            <a:spLocks noGrp="1" noChangeArrowheads="1"/>
          </p:cNvSpPr>
          <p:nvPr>
            <p:ph type="sldNum" sz="quarter" idx="11"/>
          </p:nvPr>
        </p:nvSpPr>
        <p:spPr>
          <a:xfrm>
            <a:off x="8153400" y="6324600"/>
            <a:ext cx="609600" cy="304800"/>
          </a:xfrm>
          <a:prstGeom prst="rect">
            <a:avLst/>
          </a:prstGeom>
          <a:ln/>
        </p:spPr>
        <p:txBody>
          <a:bodyPr/>
          <a:lstStyle>
            <a:lvl1pPr>
              <a:defRPr/>
            </a:lvl1pPr>
          </a:lstStyle>
          <a:p>
            <a:pPr>
              <a:defRPr/>
            </a:pPr>
            <a:fld id="{BCDD38F7-E002-C64D-8F41-4A6DD6B50242}" type="slidenum">
              <a:rPr lang="en-GB"/>
              <a:pPr>
                <a:defRPr/>
              </a:pPr>
              <a:t>‹#›</a:t>
            </a:fld>
            <a:endParaRPr lang="en-GB" dirty="0"/>
          </a:p>
        </p:txBody>
      </p:sp>
      <p:pic>
        <p:nvPicPr>
          <p:cNvPr id="6" name="Picture 2" descr="THANKYOU-20AUG-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533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Tree>
    <p:extLst>
      <p:ext uri="{BB962C8B-B14F-4D97-AF65-F5344CB8AC3E}">
        <p14:creationId xmlns:p14="http://schemas.microsoft.com/office/powerpoint/2010/main" val="1026149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88885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2" descr="THANKYOU-20AUG-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91551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785910" y="2233760"/>
            <a:ext cx="2248156" cy="499963"/>
          </a:xfrm>
          <a:prstGeom prst="rect">
            <a:avLst/>
          </a:prstGeom>
        </p:spPr>
        <p:txBody>
          <a:bodyPr vert="horz"/>
          <a:lstStyle>
            <a:lvl1pPr marL="0" indent="0">
              <a:buNone/>
              <a:defRPr sz="2000">
                <a:solidFill>
                  <a:srgbClr val="4C4C4C"/>
                </a:solidFill>
                <a:latin typeface="Gill Sans"/>
                <a:cs typeface="Gill Sans"/>
              </a:defRPr>
            </a:lvl1pPr>
            <a:lvl2pPr>
              <a:defRPr sz="2000">
                <a:solidFill>
                  <a:srgbClr val="4C4C4C"/>
                </a:solidFill>
                <a:latin typeface="Gill Sans"/>
                <a:cs typeface="Gill Sans"/>
              </a:defRPr>
            </a:lvl2pPr>
            <a:lvl3pPr>
              <a:defRPr sz="2000">
                <a:solidFill>
                  <a:srgbClr val="4C4C4C"/>
                </a:solidFill>
                <a:latin typeface="Gill Sans"/>
                <a:cs typeface="Gill Sans"/>
              </a:defRPr>
            </a:lvl3pPr>
            <a:lvl4pPr>
              <a:defRPr sz="2000">
                <a:solidFill>
                  <a:srgbClr val="4C4C4C"/>
                </a:solidFill>
                <a:latin typeface="Gill Sans"/>
                <a:cs typeface="Gill Sans"/>
              </a:defRPr>
            </a:lvl4pPr>
            <a:lvl5pPr>
              <a:defRPr sz="2000">
                <a:solidFill>
                  <a:srgbClr val="4C4C4C"/>
                </a:solidFill>
                <a:latin typeface="Gill Sans"/>
                <a:cs typeface="Gill Sans"/>
              </a:defRPr>
            </a:lvl5pPr>
          </a:lstStyle>
          <a:p>
            <a:pPr lvl="0"/>
            <a:r>
              <a:rPr lang="en-GB" dirty="0" smtClean="0"/>
              <a:t>Click to edit Master text styles</a:t>
            </a:r>
          </a:p>
        </p:txBody>
      </p:sp>
      <p:sp>
        <p:nvSpPr>
          <p:cNvPr id="10" name="Title 9"/>
          <p:cNvSpPr>
            <a:spLocks noGrp="1"/>
          </p:cNvSpPr>
          <p:nvPr>
            <p:ph type="title"/>
          </p:nvPr>
        </p:nvSpPr>
        <p:spPr>
          <a:xfrm>
            <a:off x="808024" y="1134286"/>
            <a:ext cx="4245550" cy="1143000"/>
          </a:xfrm>
          <a:prstGeom prst="rect">
            <a:avLst/>
          </a:prstGeom>
        </p:spPr>
        <p:txBody>
          <a:bodyPr vert="horz"/>
          <a:lstStyle>
            <a:lvl1pPr algn="l">
              <a:defRPr sz="3800">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66584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smtClean="0"/>
              <a:t>Click to edit Master title style</a:t>
            </a:r>
            <a:endParaRPr lang="en-GB" noProof="0" dirty="0"/>
          </a:p>
        </p:txBody>
      </p:sp>
      <p:sp>
        <p:nvSpPr>
          <p:cNvPr id="1027" name="Rectangle 3"/>
          <p:cNvSpPr>
            <a:spLocks noGrp="1" noChangeArrowheads="1"/>
          </p:cNvSpPr>
          <p:nvPr>
            <p:ph type="body" idx="1"/>
          </p:nvPr>
        </p:nvSpPr>
        <p:spPr bwMode="auto">
          <a:xfrm>
            <a:off x="705790" y="12954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a:t>
            </a:r>
            <a:r>
              <a:rPr lang="en-GB" noProof="0" dirty="0" smtClean="0"/>
              <a:t>level</a:t>
            </a:r>
            <a:endParaRPr lang="en-GB" noProof="0" dirty="0"/>
          </a:p>
        </p:txBody>
      </p:sp>
      <p:cxnSp>
        <p:nvCxnSpPr>
          <p:cNvPr id="9" name="Straight Connector 8"/>
          <p:cNvCxnSpPr/>
          <p:nvPr userDrawn="1"/>
        </p:nvCxnSpPr>
        <p:spPr>
          <a:xfrm>
            <a:off x="420981" y="1017799"/>
            <a:ext cx="8723019" cy="0"/>
          </a:xfrm>
          <a:prstGeom prst="line">
            <a:avLst/>
          </a:prstGeom>
          <a:ln w="12700" cmpd="sng">
            <a:prstDash val="dot"/>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bwMode="auto">
          <a:xfrm>
            <a:off x="0" y="6463614"/>
            <a:ext cx="9144000" cy="394385"/>
          </a:xfrm>
          <a:prstGeom prst="rect">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TextBox 10"/>
          <p:cNvSpPr txBox="1"/>
          <p:nvPr userDrawn="1"/>
        </p:nvSpPr>
        <p:spPr>
          <a:xfrm>
            <a:off x="7179292" y="6475972"/>
            <a:ext cx="1964724"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www.fors-online.org.uk</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579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hf hdr="0" dt="0"/>
  <p:txStyles>
    <p:titleStyle>
      <a:lvl1pPr algn="l" rtl="0" eaLnBrk="1" fontAlgn="base" hangingPunct="1">
        <a:spcBef>
          <a:spcPts val="1000"/>
        </a:spcBef>
        <a:spcAft>
          <a:spcPct val="0"/>
        </a:spcAft>
        <a:defRPr sz="3200" b="1" i="0">
          <a:solidFill>
            <a:schemeClr val="tx1"/>
          </a:solidFill>
          <a:latin typeface="Arial"/>
          <a:ea typeface="+mj-ea"/>
          <a:cs typeface="Arial"/>
        </a:defRPr>
      </a:lvl1pPr>
      <a:lvl2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2pPr>
      <a:lvl3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3pPr>
      <a:lvl4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4pPr>
      <a:lvl5pPr algn="l" rtl="0" eaLnBrk="1" fontAlgn="base" hangingPunct="1">
        <a:spcBef>
          <a:spcPts val="1000"/>
        </a:spcBef>
        <a:spcAft>
          <a:spcPct val="0"/>
        </a:spcAft>
        <a:defRPr sz="3200" b="1">
          <a:solidFill>
            <a:schemeClr val="bg1"/>
          </a:solidFill>
          <a:latin typeface="Arial Black" charset="0"/>
          <a:ea typeface="ＭＳ Ｐゴシック" charset="0"/>
          <a:cs typeface="ＭＳ Ｐゴシック" charset="0"/>
        </a:defRPr>
      </a:lvl5pPr>
      <a:lvl6pPr marL="457200" algn="l" rtl="0" eaLnBrk="1" fontAlgn="base" hangingPunct="1">
        <a:spcBef>
          <a:spcPts val="1000"/>
        </a:spcBef>
        <a:spcAft>
          <a:spcPct val="0"/>
        </a:spcAft>
        <a:defRPr sz="3200" b="1">
          <a:solidFill>
            <a:schemeClr val="bg1"/>
          </a:solidFill>
          <a:latin typeface="Arial Black" charset="0"/>
          <a:ea typeface="ＭＳ Ｐゴシック" charset="0"/>
        </a:defRPr>
      </a:lvl6pPr>
      <a:lvl7pPr marL="914400" algn="l" rtl="0" eaLnBrk="1" fontAlgn="base" hangingPunct="1">
        <a:spcBef>
          <a:spcPts val="1000"/>
        </a:spcBef>
        <a:spcAft>
          <a:spcPct val="0"/>
        </a:spcAft>
        <a:defRPr sz="3200" b="1">
          <a:solidFill>
            <a:schemeClr val="bg1"/>
          </a:solidFill>
          <a:latin typeface="Arial Black" charset="0"/>
          <a:ea typeface="ＭＳ Ｐゴシック" charset="0"/>
        </a:defRPr>
      </a:lvl7pPr>
      <a:lvl8pPr marL="1371600" algn="l" rtl="0" eaLnBrk="1" fontAlgn="base" hangingPunct="1">
        <a:spcBef>
          <a:spcPts val="1000"/>
        </a:spcBef>
        <a:spcAft>
          <a:spcPct val="0"/>
        </a:spcAft>
        <a:defRPr sz="3200" b="1">
          <a:solidFill>
            <a:schemeClr val="bg1"/>
          </a:solidFill>
          <a:latin typeface="Arial Black" charset="0"/>
          <a:ea typeface="ＭＳ Ｐゴシック" charset="0"/>
        </a:defRPr>
      </a:lvl8pPr>
      <a:lvl9pPr marL="1828800" algn="l" rtl="0" eaLnBrk="1" fontAlgn="base" hangingPunct="1">
        <a:spcBef>
          <a:spcPts val="1000"/>
        </a:spcBef>
        <a:spcAft>
          <a:spcPct val="0"/>
        </a:spcAft>
        <a:defRPr sz="3200" b="1">
          <a:solidFill>
            <a:schemeClr val="bg1"/>
          </a:solidFill>
          <a:latin typeface="Arial Black" charset="0"/>
          <a:ea typeface="ＭＳ Ｐゴシック" charset="0"/>
        </a:defRPr>
      </a:lvl9pPr>
    </p:titleStyle>
    <p:bodyStyle>
      <a:lvl1pPr marL="0" indent="0" algn="l" rtl="0" eaLnBrk="1" fontAlgn="base" hangingPunct="1">
        <a:spcBef>
          <a:spcPts val="1600"/>
        </a:spcBef>
        <a:spcAft>
          <a:spcPct val="0"/>
        </a:spcAft>
        <a:defRPr sz="2400">
          <a:solidFill>
            <a:srgbClr val="000000"/>
          </a:solidFill>
          <a:latin typeface="Arial"/>
          <a:ea typeface="+mn-ea"/>
          <a:cs typeface="Arial"/>
        </a:defRPr>
      </a:lvl1pPr>
      <a:lvl2pPr marL="358775" indent="-358775" algn="l" rtl="0" eaLnBrk="1" fontAlgn="base" hangingPunct="1">
        <a:spcBef>
          <a:spcPts val="1600"/>
        </a:spcBef>
        <a:spcAft>
          <a:spcPct val="0"/>
        </a:spcAft>
        <a:buClr>
          <a:schemeClr val="tx1"/>
        </a:buClr>
        <a:buFont typeface="Lucida Grande"/>
        <a:buChar char="●"/>
        <a:defRPr sz="2400">
          <a:solidFill>
            <a:srgbClr val="000000"/>
          </a:solidFill>
          <a:latin typeface="Arial"/>
          <a:ea typeface="+mn-ea"/>
          <a:cs typeface="Arial"/>
        </a:defRPr>
      </a:lvl2pPr>
      <a:lvl3pPr marL="719138" indent="-360363" algn="l" rtl="0" eaLnBrk="1" fontAlgn="base" hangingPunct="1">
        <a:spcBef>
          <a:spcPts val="1600"/>
        </a:spcBef>
        <a:spcAft>
          <a:spcPct val="0"/>
        </a:spcAft>
        <a:buClr>
          <a:srgbClr val="003399"/>
        </a:buClr>
        <a:buChar char="–"/>
        <a:defRPr sz="2400">
          <a:solidFill>
            <a:srgbClr val="000000"/>
          </a:solidFill>
          <a:latin typeface="Arial"/>
          <a:ea typeface="+mn-ea"/>
          <a:cs typeface="Arial"/>
        </a:defRPr>
      </a:lvl3pPr>
      <a:lvl4pPr marL="1938338" indent="-228600" algn="l" rtl="0" eaLnBrk="1" fontAlgn="base" hangingPunct="1">
        <a:spcBef>
          <a:spcPct val="20000"/>
        </a:spcBef>
        <a:spcAft>
          <a:spcPct val="0"/>
        </a:spcAft>
        <a:defRPr sz="2000">
          <a:solidFill>
            <a:schemeClr val="tx1"/>
          </a:solidFill>
          <a:latin typeface="Times" charset="0"/>
          <a:ea typeface="+mn-ea"/>
        </a:defRPr>
      </a:lvl4pPr>
      <a:lvl5pPr marL="2357438" indent="-228600" algn="l" rtl="0" eaLnBrk="1" fontAlgn="base" hangingPunct="1">
        <a:spcBef>
          <a:spcPct val="20000"/>
        </a:spcBef>
        <a:spcAft>
          <a:spcPct val="0"/>
        </a:spcAft>
        <a:buChar char="»"/>
        <a:defRPr sz="2000">
          <a:solidFill>
            <a:schemeClr val="tx1"/>
          </a:solidFill>
          <a:latin typeface="Times" charset="0"/>
          <a:ea typeface="+mn-ea"/>
        </a:defRPr>
      </a:lvl5pPr>
      <a:lvl6pPr marL="2814638" indent="-228600" algn="l" rtl="0" eaLnBrk="1" fontAlgn="base" hangingPunct="1">
        <a:spcBef>
          <a:spcPct val="20000"/>
        </a:spcBef>
        <a:spcAft>
          <a:spcPct val="0"/>
        </a:spcAft>
        <a:buChar char="»"/>
        <a:defRPr sz="2000">
          <a:solidFill>
            <a:schemeClr val="tx1"/>
          </a:solidFill>
          <a:latin typeface="Times" charset="0"/>
          <a:ea typeface="+mn-ea"/>
        </a:defRPr>
      </a:lvl6pPr>
      <a:lvl7pPr marL="3271838" indent="-228600" algn="l" rtl="0" eaLnBrk="1" fontAlgn="base" hangingPunct="1">
        <a:spcBef>
          <a:spcPct val="20000"/>
        </a:spcBef>
        <a:spcAft>
          <a:spcPct val="0"/>
        </a:spcAft>
        <a:buChar char="»"/>
        <a:defRPr sz="2000">
          <a:solidFill>
            <a:schemeClr val="tx1"/>
          </a:solidFill>
          <a:latin typeface="Times" charset="0"/>
          <a:ea typeface="+mn-ea"/>
        </a:defRPr>
      </a:lvl7pPr>
      <a:lvl8pPr marL="3729038" indent="-228600" algn="l" rtl="0" eaLnBrk="1" fontAlgn="base" hangingPunct="1">
        <a:spcBef>
          <a:spcPct val="20000"/>
        </a:spcBef>
        <a:spcAft>
          <a:spcPct val="0"/>
        </a:spcAft>
        <a:buChar char="»"/>
        <a:defRPr sz="2000">
          <a:solidFill>
            <a:schemeClr val="tx1"/>
          </a:solidFill>
          <a:latin typeface="Times" charset="0"/>
          <a:ea typeface="+mn-ea"/>
        </a:defRPr>
      </a:lvl8pPr>
      <a:lvl9pPr marL="4186238" indent="-228600" algn="l" rtl="0" eaLnBrk="1" fontAlgn="base" hangingPunct="1">
        <a:spcBef>
          <a:spcPct val="20000"/>
        </a:spcBef>
        <a:spcAft>
          <a:spcPct val="0"/>
        </a:spcAft>
        <a:buChar char="»"/>
        <a:defRPr sz="2000">
          <a:solidFill>
            <a:schemeClr val="tx1"/>
          </a:solidFill>
          <a:latin typeface="Times"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941696"/>
            <a:ext cx="8153400" cy="2647665"/>
          </a:xfrm>
        </p:spPr>
        <p:txBody>
          <a:bodyPr/>
          <a:lstStyle/>
          <a:p>
            <a:pPr>
              <a:spcAft>
                <a:spcPts val="1200"/>
              </a:spcAft>
            </a:pP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V3</a:t>
            </a:r>
            <a:b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GB" sz="44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Fuel and tyre usage</a:t>
            </a:r>
            <a:endParaRPr lang="en-GB" sz="4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Tree>
    <p:extLst>
      <p:ext uri="{BB962C8B-B14F-4D97-AF65-F5344CB8AC3E}">
        <p14:creationId xmlns:p14="http://schemas.microsoft.com/office/powerpoint/2010/main" val="423338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412" y="1480165"/>
            <a:ext cx="8388000" cy="4520583"/>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722559"/>
            <a:ext cx="4403503" cy="3885239"/>
          </a:xfrm>
        </p:spPr>
        <p:txBody>
          <a:bodyPr/>
          <a:lstStyle/>
          <a:p>
            <a:pPr>
              <a:spcBef>
                <a:spcPts val="0"/>
              </a:spcBef>
              <a:spcAft>
                <a:spcPts val="600"/>
              </a:spcAft>
            </a:pPr>
            <a:r>
              <a:rPr lang="en-GB" sz="1800" dirty="0">
                <a:latin typeface="Arial" panose="020B0604020202020204" pitchFamily="34" charset="0"/>
                <a:ea typeface="AECOM Sans" panose="020B0504020202020204" pitchFamily="34" charset="0"/>
                <a:cs typeface="Arial" panose="020B0604020202020204" pitchFamily="34" charset="0"/>
              </a:rPr>
              <a:t>How long do points stay on the driving record for?</a:t>
            </a:r>
          </a:p>
          <a:p>
            <a:pPr>
              <a:spcBef>
                <a:spcPts val="0"/>
              </a:spcBef>
              <a:spcAft>
                <a:spcPts val="600"/>
              </a:spcAft>
            </a:pPr>
            <a:r>
              <a:rPr lang="en-GB" sz="1800" dirty="0">
                <a:latin typeface="Arial" panose="020B0604020202020204" pitchFamily="34" charset="0"/>
                <a:ea typeface="AECOM Sans" panose="020B0504020202020204" pitchFamily="34" charset="0"/>
                <a:cs typeface="Arial" panose="020B0604020202020204" pitchFamily="34" charset="0"/>
              </a:rPr>
              <a:t>Why is it important to check tread depths regularly and what is the minimum tread depth that truck tyres must have</a:t>
            </a:r>
            <a:r>
              <a:rPr lang="en-GB" sz="1800" dirty="0" smtClean="0">
                <a:latin typeface="Arial" panose="020B0604020202020204" pitchFamily="34" charset="0"/>
                <a:ea typeface="AECOM Sans" panose="020B0504020202020204" pitchFamily="34" charset="0"/>
                <a:cs typeface="Arial" panose="020B0604020202020204" pitchFamily="34" charset="0"/>
              </a:rPr>
              <a:t>?</a:t>
            </a:r>
          </a:p>
          <a:p>
            <a:pPr>
              <a:spcBef>
                <a:spcPts val="0"/>
              </a:spcBef>
              <a:spcAft>
                <a:spcPts val="600"/>
              </a:spcAft>
            </a:pPr>
            <a:r>
              <a:rPr lang="en-GB" sz="1800" dirty="0">
                <a:latin typeface="Arial" panose="020B0604020202020204" pitchFamily="34" charset="0"/>
                <a:ea typeface="AECOM Sans" panose="020B0504020202020204" pitchFamily="34" charset="0"/>
                <a:cs typeface="Arial" panose="020B0604020202020204" pitchFamily="34" charset="0"/>
              </a:rPr>
              <a:t>Why do you need to think about fuel and tyre usage? </a:t>
            </a:r>
          </a:p>
          <a:p>
            <a:pPr>
              <a:spcBef>
                <a:spcPts val="0"/>
              </a:spcBef>
              <a:spcAft>
                <a:spcPts val="600"/>
              </a:spcAft>
            </a:pPr>
            <a:r>
              <a:rPr lang="en-GB" sz="1800" dirty="0">
                <a:latin typeface="Arial" panose="020B0604020202020204" pitchFamily="34" charset="0"/>
                <a:ea typeface="AECOM Sans" panose="020B0504020202020204" pitchFamily="34" charset="0"/>
                <a:cs typeface="Arial" panose="020B0604020202020204" pitchFamily="34" charset="0"/>
              </a:rPr>
              <a:t>What are the benefits of adopting best practice in fuel efficient driving and improved tyre usage?</a:t>
            </a: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How </a:t>
            </a:r>
            <a:r>
              <a:rPr lang="en-GB" sz="1800" dirty="0">
                <a:latin typeface="Arial" panose="020B0604020202020204" pitchFamily="34" charset="0"/>
                <a:ea typeface="AECOM Sans" panose="020B0504020202020204" pitchFamily="34" charset="0"/>
                <a:cs typeface="Arial" panose="020B0604020202020204" pitchFamily="34" charset="0"/>
              </a:rPr>
              <a:t>long should your vehicle be stationary before you switch off the engine?</a:t>
            </a:r>
          </a:p>
          <a:p>
            <a:pPr>
              <a:spcBef>
                <a:spcPts val="0"/>
              </a:spcBef>
              <a:spcAft>
                <a:spcPts val="600"/>
              </a:spcAft>
            </a:pPr>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17" name="Rectangle 16"/>
          <p:cNvSpPr/>
          <p:nvPr/>
        </p:nvSpPr>
        <p:spPr bwMode="auto">
          <a:xfrm rot="1277617">
            <a:off x="5322261" y="1234016"/>
            <a:ext cx="483130" cy="50672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26" name="Rectangle 25"/>
          <p:cNvSpPr/>
          <p:nvPr/>
        </p:nvSpPr>
        <p:spPr bwMode="auto">
          <a:xfrm>
            <a:off x="282412" y="182306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69638"/>
            <a:ext cx="8229600" cy="612532"/>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Understanding the toolbox talk</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642" y="1480166"/>
            <a:ext cx="5934807" cy="4520582"/>
          </a:xfrm>
          <a:prstGeom prst="trapezoid">
            <a:avLst>
              <a:gd name="adj" fmla="val 37592"/>
            </a:avLst>
          </a:prstGeom>
        </p:spPr>
      </p:pic>
      <p:sp>
        <p:nvSpPr>
          <p:cNvPr id="8" name="Rectangle 7"/>
          <p:cNvSpPr/>
          <p:nvPr/>
        </p:nvSpPr>
        <p:spPr bwMode="auto">
          <a:xfrm>
            <a:off x="279074" y="243266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279074" y="333754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282412" y="395666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282412" y="484249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05795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412" y="1423016"/>
            <a:ext cx="8388000" cy="4520583"/>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665409"/>
            <a:ext cx="4403503" cy="3885239"/>
          </a:xfrm>
        </p:spPr>
        <p:txBody>
          <a:bodyPr/>
          <a:lstStyle/>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To sum up, we need to make sure fuel and tyre usage is minimised and recorded after every journey. This can help to</a:t>
            </a:r>
            <a:r>
              <a:rPr lang="en-GB" sz="2000" dirty="0" smtClean="0">
                <a:latin typeface="Arial" panose="020B0604020202020204" pitchFamily="34" charset="0"/>
                <a:ea typeface="AECOM Sans" panose="020B0504020202020204" pitchFamily="34" charset="0"/>
                <a:cs typeface="Arial" panose="020B0604020202020204" pitchFamily="34" charset="0"/>
              </a:rPr>
              <a:t>:</a:t>
            </a:r>
            <a:endParaRPr lang="en-GB" sz="2000" dirty="0">
              <a:latin typeface="Arial" panose="020B0604020202020204" pitchFamily="34" charset="0"/>
              <a:ea typeface="AECOM Sans" panose="020B0504020202020204" pitchFamily="34" charset="0"/>
              <a:cs typeface="Arial" panose="020B0604020202020204" pitchFamily="34" charset="0"/>
            </a:endParaRP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Reduce fuel spend</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Improve road safety</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Increase productivity and vehicle utilisation</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Reduce vehicle operating costs</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Reduce the likelihood of receiving fines and penalty points</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Improve your job security</a:t>
            </a:r>
          </a:p>
        </p:txBody>
      </p:sp>
      <p:sp>
        <p:nvSpPr>
          <p:cNvPr id="17" name="Rectangle 16"/>
          <p:cNvSpPr/>
          <p:nvPr/>
        </p:nvSpPr>
        <p:spPr bwMode="auto">
          <a:xfrm rot="1277617">
            <a:off x="5322261" y="1176866"/>
            <a:ext cx="483130" cy="50672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26" name="Rectangle 25"/>
          <p:cNvSpPr/>
          <p:nvPr/>
        </p:nvSpPr>
        <p:spPr bwMode="auto">
          <a:xfrm>
            <a:off x="282412" y="17659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69638"/>
            <a:ext cx="8229600" cy="612532"/>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Fuel and tyre usage summary</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745" y="1423016"/>
            <a:ext cx="5925280" cy="4513943"/>
          </a:xfrm>
          <a:prstGeom prst="trapezoid">
            <a:avLst>
              <a:gd name="adj" fmla="val 37592"/>
            </a:avLst>
          </a:prstGeom>
        </p:spPr>
      </p:pic>
    </p:spTree>
    <p:extLst>
      <p:ext uri="{BB962C8B-B14F-4D97-AF65-F5344CB8AC3E}">
        <p14:creationId xmlns:p14="http://schemas.microsoft.com/office/powerpoint/2010/main" val="315054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bwMode="auto">
          <a:xfrm>
            <a:off x="1037236" y="779643"/>
            <a:ext cx="6166572"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t>Any questions</a:t>
            </a:r>
            <a:br>
              <a:rPr lang="en-US" sz="6000" b="1" dirty="0" smtClean="0">
                <a:solidFill>
                  <a:srgbClr val="00B0F0"/>
                </a:solidFill>
                <a:latin typeface="Arial" panose="020B0604020202020204" pitchFamily="34" charset="0"/>
                <a:ea typeface="AECOM Sans" panose="020B0504020202020204" pitchFamily="34" charset="0"/>
                <a:cs typeface="Arial" panose="020B0604020202020204" pitchFamily="34" charset="0"/>
              </a:rPr>
            </a:br>
            <a:r>
              <a:rPr lang="en-US" sz="9600" dirty="0">
                <a:solidFill>
                  <a:srgbClr val="00B0F0"/>
                </a:solidFill>
                <a:latin typeface="Arial" panose="020B0604020202020204" pitchFamily="34" charset="0"/>
                <a:ea typeface="AECOM Sans" panose="020B0504020202020204" pitchFamily="34" charset="0"/>
                <a:cs typeface="Arial" panose="020B0604020202020204" pitchFamily="34" charset="0"/>
              </a:rPr>
              <a:t>?</a:t>
            </a:r>
            <a: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t/>
            </a:r>
            <a:br>
              <a:rPr lang="en-US" sz="5400" b="1" dirty="0">
                <a:solidFill>
                  <a:srgbClr val="00B0F0"/>
                </a:solidFill>
                <a:latin typeface="AECOM Sans" panose="020B0504020202020204" pitchFamily="34" charset="0"/>
                <a:ea typeface="AECOM Sans" panose="020B0504020202020204" pitchFamily="34" charset="0"/>
                <a:cs typeface="AECOM Sans" panose="020B0504020202020204" pitchFamily="34" charset="0"/>
              </a:rPr>
            </a:br>
            <a:endParaRPr lang="en-US" altLang="en-US" sz="4800" dirty="0" smtClean="0">
              <a:solidFill>
                <a:srgbClr val="00B0F0"/>
              </a:solidFill>
              <a:latin typeface="AECOM Sans" panose="020B0504020202020204" pitchFamily="34" charset="0"/>
              <a:ea typeface="AECOM Sans" panose="020B0504020202020204" pitchFamily="34" charset="0"/>
              <a:cs typeface="AECOM Sans" panose="020B0504020202020204" pitchFamily="34" charset="0"/>
            </a:endParaRPr>
          </a:p>
        </p:txBody>
      </p:sp>
    </p:spTree>
    <p:extLst>
      <p:ext uri="{BB962C8B-B14F-4D97-AF65-F5344CB8AC3E}">
        <p14:creationId xmlns:p14="http://schemas.microsoft.com/office/powerpoint/2010/main" val="414715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59" y="362159"/>
            <a:ext cx="8921596" cy="551935"/>
          </a:xfrm>
        </p:spPr>
        <p:txBody>
          <a:bodyPr/>
          <a:lstStyle/>
          <a:p>
            <a:r>
              <a:rPr lang="en-GB" sz="3000" dirty="0" smtClean="0">
                <a:solidFill>
                  <a:srgbClr val="029FD0"/>
                </a:solidFill>
                <a:latin typeface="Arial" panose="020B0604020202020204" pitchFamily="34" charset="0"/>
                <a:ea typeface="AECOM Sans" panose="020B0504020202020204" pitchFamily="34" charset="0"/>
                <a:cs typeface="Arial" panose="020B0604020202020204" pitchFamily="34" charset="0"/>
              </a:rPr>
              <a:t>Fleet </a:t>
            </a:r>
            <a:r>
              <a:rPr lang="en-GB" sz="3000" dirty="0">
                <a:solidFill>
                  <a:srgbClr val="029FD0"/>
                </a:solidFill>
                <a:latin typeface="Arial" panose="020B0604020202020204" pitchFamily="34" charset="0"/>
                <a:ea typeface="AECOM Sans" panose="020B0504020202020204" pitchFamily="34" charset="0"/>
                <a:cs typeface="Arial" panose="020B0604020202020204" pitchFamily="34" charset="0"/>
              </a:rPr>
              <a:t>Operator Recognition Scheme (FORS)</a:t>
            </a:r>
          </a:p>
        </p:txBody>
      </p:sp>
      <p:sp>
        <p:nvSpPr>
          <p:cNvPr id="4" name="Rectangle 3"/>
          <p:cNvSpPr/>
          <p:nvPr/>
        </p:nvSpPr>
        <p:spPr>
          <a:xfrm>
            <a:off x="412409" y="1160060"/>
            <a:ext cx="8388000" cy="297521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46285" y="1161939"/>
            <a:ext cx="8351882" cy="3216265"/>
          </a:xfrm>
          <a:prstGeom prst="rect">
            <a:avLst/>
          </a:prstGeom>
          <a:noFill/>
        </p:spPr>
        <p:txBody>
          <a:bodyPr wrap="square" rtlCol="0">
            <a:spAutoFit/>
          </a:bodyPr>
          <a:lstStyle/>
          <a:p>
            <a:pPr marL="0" lvl="1" indent="-539568">
              <a:spcBef>
                <a:spcPts val="0"/>
              </a:spcBef>
              <a:spcAft>
                <a:spcPts val="600"/>
              </a:spcAft>
              <a:buNone/>
              <a:defRPr/>
            </a:pPr>
            <a:r>
              <a:rPr lang="en-GB" b="1" dirty="0">
                <a:solidFill>
                  <a:srgbClr val="000000"/>
                </a:solidFill>
                <a:latin typeface="Arial" panose="020B0604020202020204" pitchFamily="34" charset="0"/>
                <a:ea typeface="AECOM Sans" pitchFamily="34" charset="0"/>
                <a:cs typeface="Arial" panose="020B0604020202020204" pitchFamily="34" charset="0"/>
              </a:rPr>
              <a:t>FORS is </a:t>
            </a:r>
            <a:r>
              <a:rPr lang="en-GB" b="1" dirty="0" smtClean="0">
                <a:solidFill>
                  <a:srgbClr val="000000"/>
                </a:solidFill>
                <a:latin typeface="Arial" panose="020B0604020202020204" pitchFamily="34" charset="0"/>
                <a:ea typeface="AECOM Sans" pitchFamily="34" charset="0"/>
                <a:cs typeface="Arial" panose="020B0604020202020204" pitchFamily="34" charset="0"/>
              </a:rPr>
              <a:t>important </a:t>
            </a:r>
            <a:r>
              <a:rPr lang="en-GB" b="1" dirty="0">
                <a:solidFill>
                  <a:srgbClr val="000000"/>
                </a:solidFill>
                <a:latin typeface="Arial" panose="020B0604020202020204" pitchFamily="34" charset="0"/>
                <a:ea typeface="AECOM Sans" pitchFamily="34" charset="0"/>
                <a:cs typeface="Arial" panose="020B0604020202020204" pitchFamily="34" charset="0"/>
              </a:rPr>
              <a:t>to our company because it helps us:</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Demonstrate </a:t>
            </a:r>
            <a:r>
              <a:rPr lang="en-GB" sz="2000" dirty="0">
                <a:solidFill>
                  <a:srgbClr val="000000"/>
                </a:solidFill>
                <a:latin typeface="Arial" panose="020B0604020202020204" pitchFamily="34" charset="0"/>
                <a:ea typeface="AECOM Sans" pitchFamily="34" charset="0"/>
                <a:cs typeface="Arial" panose="020B0604020202020204" pitchFamily="34" charset="0"/>
              </a:rPr>
              <a:t>the quality of our operation</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Improve </a:t>
            </a:r>
            <a:r>
              <a:rPr lang="en-GB" sz="2000" dirty="0">
                <a:solidFill>
                  <a:srgbClr val="000000"/>
                </a:solidFill>
                <a:latin typeface="Arial" panose="020B0604020202020204" pitchFamily="34" charset="0"/>
                <a:ea typeface="AECOM Sans" pitchFamily="34" charset="0"/>
                <a:cs typeface="Arial" panose="020B0604020202020204" pitchFamily="34" charset="0"/>
              </a:rPr>
              <a:t>our road safety record</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To </a:t>
            </a:r>
            <a:r>
              <a:rPr lang="en-GB" sz="2000" dirty="0">
                <a:solidFill>
                  <a:srgbClr val="000000"/>
                </a:solidFill>
                <a:latin typeface="Arial" panose="020B0604020202020204" pitchFamily="34" charset="0"/>
                <a:ea typeface="AECOM Sans" pitchFamily="34" charset="0"/>
                <a:cs typeface="Arial" panose="020B0604020202020204" pitchFamily="34" charset="0"/>
              </a:rPr>
              <a:t>win / maintain work</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Remain </a:t>
            </a:r>
            <a:r>
              <a:rPr lang="en-GB" sz="2000" dirty="0">
                <a:solidFill>
                  <a:srgbClr val="000000"/>
                </a:solidFill>
                <a:latin typeface="Arial" panose="020B0604020202020204" pitchFamily="34" charset="0"/>
                <a:ea typeface="AECOM Sans" pitchFamily="34" charset="0"/>
                <a:cs typeface="Arial" panose="020B0604020202020204" pitchFamily="34" charset="0"/>
              </a:rPr>
              <a:t>legally </a:t>
            </a:r>
            <a:r>
              <a:rPr lang="en-GB" sz="2000" dirty="0" smtClean="0">
                <a:solidFill>
                  <a:srgbClr val="000000"/>
                </a:solidFill>
                <a:latin typeface="Arial" panose="020B0604020202020204" pitchFamily="34" charset="0"/>
                <a:ea typeface="AECOM Sans" pitchFamily="34" charset="0"/>
                <a:cs typeface="Arial" panose="020B0604020202020204" pitchFamily="34" charset="0"/>
              </a:rPr>
              <a:t>compliant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Become </a:t>
            </a:r>
            <a:r>
              <a:rPr lang="en-GB" sz="2000" dirty="0">
                <a:solidFill>
                  <a:srgbClr val="000000"/>
                </a:solidFill>
                <a:latin typeface="Arial" panose="020B0604020202020204" pitchFamily="34" charset="0"/>
                <a:ea typeface="AECOM Sans" pitchFamily="34" charset="0"/>
                <a:cs typeface="Arial" panose="020B0604020202020204" pitchFamily="34" charset="0"/>
              </a:rPr>
              <a:t>more efficient</a:t>
            </a:r>
          </a:p>
          <a:p>
            <a:pPr marL="0" lvl="1">
              <a:spcBef>
                <a:spcPts val="0"/>
              </a:spcBef>
              <a:spcAft>
                <a:spcPts val="600"/>
              </a:spcAft>
              <a:defRPr/>
            </a:pPr>
            <a:r>
              <a:rPr lang="en-GB" sz="2000" dirty="0" smtClean="0">
                <a:solidFill>
                  <a:srgbClr val="000000"/>
                </a:solidFill>
                <a:latin typeface="Arial" panose="020B0604020202020204" pitchFamily="34" charset="0"/>
                <a:ea typeface="AECOM Sans" pitchFamily="34" charset="0"/>
                <a:cs typeface="Arial" panose="020B0604020202020204" pitchFamily="34" charset="0"/>
              </a:rPr>
              <a:t>Reduce </a:t>
            </a:r>
            <a:r>
              <a:rPr lang="en-GB" sz="2000" dirty="0">
                <a:solidFill>
                  <a:srgbClr val="000000"/>
                </a:solidFill>
                <a:latin typeface="Arial" panose="020B0604020202020204" pitchFamily="34" charset="0"/>
                <a:ea typeface="AECOM Sans" pitchFamily="34" charset="0"/>
                <a:cs typeface="Arial" panose="020B0604020202020204" pitchFamily="34" charset="0"/>
              </a:rPr>
              <a:t>our environmental impacts</a:t>
            </a:r>
          </a:p>
          <a:p>
            <a:endParaRPr lang="en-GB" dirty="0"/>
          </a:p>
        </p:txBody>
      </p:sp>
      <p:sp>
        <p:nvSpPr>
          <p:cNvPr id="6" name="Rectangle 5"/>
          <p:cNvSpPr/>
          <p:nvPr/>
        </p:nvSpPr>
        <p:spPr>
          <a:xfrm>
            <a:off x="393704" y="4225497"/>
            <a:ext cx="8388000" cy="145090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spcBef>
                <a:spcPts val="0"/>
              </a:spcBef>
              <a:spcAft>
                <a:spcPts val="0"/>
              </a:spcAft>
              <a:buNone/>
              <a:defRPr/>
            </a:pPr>
            <a:r>
              <a:rPr lang="en-GB" sz="2000" b="1" dirty="0" smtClean="0">
                <a:solidFill>
                  <a:srgbClr val="000000"/>
                </a:solidFill>
                <a:latin typeface="Arial" panose="020B0604020202020204" pitchFamily="34" charset="0"/>
                <a:ea typeface="AECOM Sans" panose="020B0504020202020204" pitchFamily="34" charset="0"/>
                <a:cs typeface="Arial" panose="020B0604020202020204" pitchFamily="34" charset="0"/>
              </a:rPr>
              <a:t>Requirement</a:t>
            </a:r>
            <a:r>
              <a:rPr lang="en-GB" sz="2000" b="1" dirty="0">
                <a:solidFill>
                  <a:srgbClr val="000000"/>
                </a:solidFill>
                <a:latin typeface="Arial" panose="020B0604020202020204" pitchFamily="34" charset="0"/>
                <a:ea typeface="AECOM Sans" panose="020B0504020202020204" pitchFamily="34" charset="0"/>
                <a:cs typeface="Arial" panose="020B0604020202020204" pitchFamily="34" charset="0"/>
              </a:rPr>
              <a:t>:</a:t>
            </a:r>
          </a:p>
          <a:p>
            <a:pPr marL="0" lvl="1" indent="-539568">
              <a:spcBef>
                <a:spcPts val="0"/>
              </a:spcBef>
              <a:spcAft>
                <a:spcPts val="0"/>
              </a:spcAft>
              <a:buNone/>
              <a:defRPr/>
            </a:pP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Fleet operators shall record, monitor, </a:t>
            </a:r>
            <a:r>
              <a:rPr lang="en-GB" sz="2000" dirty="0" smtClean="0">
                <a:solidFill>
                  <a:srgbClr val="000000"/>
                </a:solidFill>
                <a:latin typeface="Arial" panose="020B0604020202020204" pitchFamily="34" charset="0"/>
                <a:ea typeface="AECOM Sans" panose="020B0504020202020204" pitchFamily="34" charset="0"/>
                <a:cs typeface="Arial" panose="020B0604020202020204" pitchFamily="34" charset="0"/>
              </a:rPr>
              <a:t>and manage </a:t>
            </a:r>
            <a:r>
              <a:rPr lang="en-GB" sz="2000" dirty="0">
                <a:solidFill>
                  <a:srgbClr val="000000"/>
                </a:solidFill>
                <a:latin typeface="Arial" panose="020B0604020202020204" pitchFamily="34" charset="0"/>
                <a:ea typeface="AECOM Sans" panose="020B0504020202020204" pitchFamily="34" charset="0"/>
                <a:cs typeface="Arial" panose="020B0604020202020204" pitchFamily="34" charset="0"/>
              </a:rPr>
              <a:t>fuel and tyre usage.</a:t>
            </a:r>
            <a:endParaRPr lang="en-GB" dirty="0"/>
          </a:p>
        </p:txBody>
      </p:sp>
      <p:pic>
        <p:nvPicPr>
          <p:cNvPr id="8" name="Picture 2"/>
          <p:cNvPicPr>
            <a:picLocks noChangeAspect="1" noChangeArrowheads="1"/>
          </p:cNvPicPr>
          <p:nvPr/>
        </p:nvPicPr>
        <p:blipFill>
          <a:blip r:embed="rId3" cstate="print"/>
          <a:srcRect/>
          <a:stretch>
            <a:fillRect/>
          </a:stretch>
        </p:blipFill>
        <p:spPr bwMode="auto">
          <a:xfrm rot="5400000">
            <a:off x="295129" y="5963474"/>
            <a:ext cx="963824" cy="704551"/>
          </a:xfrm>
          <a:prstGeom prst="rect">
            <a:avLst/>
          </a:prstGeom>
          <a:noFill/>
          <a:ln w="9525">
            <a:noFill/>
            <a:miter lim="800000"/>
            <a:headEnd/>
            <a:tailEnd/>
          </a:ln>
        </p:spPr>
      </p:pic>
      <p:sp>
        <p:nvSpPr>
          <p:cNvPr id="9" name="Rectangle 8"/>
          <p:cNvSpPr/>
          <p:nvPr/>
        </p:nvSpPr>
        <p:spPr bwMode="auto">
          <a:xfrm>
            <a:off x="415703" y="1717487"/>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0" name="Rectangle 9"/>
          <p:cNvSpPr/>
          <p:nvPr/>
        </p:nvSpPr>
        <p:spPr bwMode="auto">
          <a:xfrm>
            <a:off x="416814" y="2082243"/>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1" name="Rectangle 10"/>
          <p:cNvSpPr/>
          <p:nvPr/>
        </p:nvSpPr>
        <p:spPr bwMode="auto">
          <a:xfrm>
            <a:off x="416814" y="2475065"/>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2" name="Rectangle 11"/>
          <p:cNvSpPr/>
          <p:nvPr/>
        </p:nvSpPr>
        <p:spPr bwMode="auto">
          <a:xfrm>
            <a:off x="416814" y="2863800"/>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3" name="Rectangle 12"/>
          <p:cNvSpPr/>
          <p:nvPr/>
        </p:nvSpPr>
        <p:spPr bwMode="auto">
          <a:xfrm>
            <a:off x="423687" y="3237511"/>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4" name="Rectangle 13"/>
          <p:cNvSpPr/>
          <p:nvPr/>
        </p:nvSpPr>
        <p:spPr bwMode="auto">
          <a:xfrm>
            <a:off x="423687" y="3619174"/>
            <a:ext cx="181554" cy="188503"/>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Tree>
    <p:extLst>
      <p:ext uri="{BB962C8B-B14F-4D97-AF65-F5344CB8AC3E}">
        <p14:creationId xmlns:p14="http://schemas.microsoft.com/office/powerpoint/2010/main" val="351043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668" y="1294959"/>
            <a:ext cx="5639632" cy="4229724"/>
          </a:xfrm>
          <a:prstGeom prst="trapezoid">
            <a:avLst>
              <a:gd name="adj" fmla="val 37592"/>
            </a:avLst>
          </a:prstGeom>
        </p:spPr>
      </p:pic>
      <p:sp>
        <p:nvSpPr>
          <p:cNvPr id="6" name="Rectangle 5"/>
          <p:cNvSpPr/>
          <p:nvPr/>
        </p:nvSpPr>
        <p:spPr>
          <a:xfrm>
            <a:off x="375942" y="1228472"/>
            <a:ext cx="5996283" cy="4362699"/>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346737"/>
            <a:ext cx="4497999" cy="3994362"/>
          </a:xfrm>
        </p:spPr>
        <p:txBody>
          <a:bodyPr/>
          <a:lstStyle/>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The aim of this toolbox talk is to communicate to drivers the </a:t>
            </a:r>
            <a:r>
              <a:rPr lang="en-GB" sz="2000" b="1" dirty="0">
                <a:latin typeface="Arial" panose="020B0604020202020204" pitchFamily="34" charset="0"/>
                <a:ea typeface="AECOM Sans" panose="020B0504020202020204" pitchFamily="34" charset="0"/>
                <a:cs typeface="Arial" panose="020B0604020202020204" pitchFamily="34" charset="0"/>
              </a:rPr>
              <a:t>importance of minimising fuel use and tyre usage</a:t>
            </a:r>
            <a:r>
              <a:rPr lang="en-GB" sz="2000" dirty="0">
                <a:latin typeface="Arial" panose="020B0604020202020204" pitchFamily="34" charset="0"/>
                <a:ea typeface="AECOM Sans" panose="020B0504020202020204" pitchFamily="34" charset="0"/>
                <a:cs typeface="Arial" panose="020B0604020202020204" pitchFamily="34" charset="0"/>
              </a:rPr>
              <a:t>. </a:t>
            </a:r>
          </a:p>
          <a:p>
            <a:pPr>
              <a:spcBef>
                <a:spcPts val="0"/>
              </a:spcBef>
              <a:spcAft>
                <a:spcPts val="600"/>
              </a:spcAft>
            </a:pPr>
            <a:r>
              <a:rPr lang="en-GB" sz="2000" dirty="0">
                <a:latin typeface="Arial" panose="020B0604020202020204" pitchFamily="34" charset="0"/>
                <a:ea typeface="AECOM Sans" panose="020B0504020202020204" pitchFamily="34" charset="0"/>
                <a:cs typeface="Arial" panose="020B0604020202020204" pitchFamily="34" charset="0"/>
              </a:rPr>
              <a:t>You will learn about the </a:t>
            </a:r>
            <a:r>
              <a:rPr lang="en-GB" sz="2000" b="1" dirty="0">
                <a:latin typeface="Arial" panose="020B0604020202020204" pitchFamily="34" charset="0"/>
                <a:ea typeface="AECOM Sans" panose="020B0504020202020204" pitchFamily="34" charset="0"/>
                <a:cs typeface="Arial" panose="020B0604020202020204" pitchFamily="34" charset="0"/>
              </a:rPr>
              <a:t>different methods to reduce fuel use and tyre usage</a:t>
            </a:r>
            <a:r>
              <a:rPr lang="en-GB" sz="2000" dirty="0">
                <a:latin typeface="Arial" panose="020B0604020202020204" pitchFamily="34" charset="0"/>
                <a:ea typeface="AECOM Sans" panose="020B0504020202020204" pitchFamily="34" charset="0"/>
                <a:cs typeface="Arial" panose="020B0604020202020204" pitchFamily="34" charset="0"/>
              </a:rPr>
              <a:t>, including:</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Anti-idling</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Driver training </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Fuel efficient driving techniques</a:t>
            </a:r>
          </a:p>
          <a:p>
            <a:pPr marL="342900" indent="-342900">
              <a:spcBef>
                <a:spcPts val="0"/>
              </a:spcBef>
              <a:spcAft>
                <a:spcPts val="600"/>
              </a:spcAft>
              <a:buFont typeface="Arial" panose="020B0604020202020204" pitchFamily="34" charset="0"/>
              <a:buChar char="•"/>
            </a:pPr>
            <a:r>
              <a:rPr lang="en-GB" sz="2000" dirty="0">
                <a:latin typeface="Arial" panose="020B0604020202020204" pitchFamily="34" charset="0"/>
                <a:ea typeface="AECOM Sans" panose="020B0504020202020204" pitchFamily="34" charset="0"/>
                <a:cs typeface="Arial" panose="020B0604020202020204" pitchFamily="34" charset="0"/>
              </a:rPr>
              <a:t>Changing the vehicles used and operating best practices</a:t>
            </a:r>
          </a:p>
        </p:txBody>
      </p:sp>
      <p:sp>
        <p:nvSpPr>
          <p:cNvPr id="17" name="Rectangle 16"/>
          <p:cNvSpPr/>
          <p:nvPr/>
        </p:nvSpPr>
        <p:spPr bwMode="auto">
          <a:xfrm rot="1277617">
            <a:off x="5482878" y="968299"/>
            <a:ext cx="483130" cy="498792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25" name="Rectangle 24"/>
          <p:cNvSpPr/>
          <p:nvPr/>
        </p:nvSpPr>
        <p:spPr bwMode="auto">
          <a:xfrm>
            <a:off x="375942" y="14558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9" name="Title 2"/>
          <p:cNvSpPr>
            <a:spLocks noGrp="1"/>
          </p:cNvSpPr>
          <p:nvPr>
            <p:ph type="title"/>
          </p:nvPr>
        </p:nvSpPr>
        <p:spPr>
          <a:xfrm>
            <a:off x="440812" y="308283"/>
            <a:ext cx="8229600" cy="612532"/>
          </a:xfrm>
        </p:spPr>
        <p:txBody>
          <a:bodyPr/>
          <a:lstStyle/>
          <a:p>
            <a:r>
              <a:rPr lang="en-GB" sz="28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Aim of toolbox talk</a:t>
            </a:r>
            <a:endParaRPr lang="en-GB" sz="28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8" name="Rectangle 7"/>
          <p:cNvSpPr/>
          <p:nvPr/>
        </p:nvSpPr>
        <p:spPr bwMode="auto">
          <a:xfrm>
            <a:off x="744456" y="5591173"/>
            <a:ext cx="8285244" cy="759298"/>
          </a:xfrm>
          <a:prstGeom prst="rect">
            <a:avLst/>
          </a:prstGeom>
          <a:solidFill>
            <a:srgbClr val="FFFFFF"/>
          </a:solidFill>
          <a:ln w="38100" cap="flat" cmpd="sng" algn="ctr">
            <a:solidFill>
              <a:srgbClr val="FF0000"/>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576000" tIns="45720" rIns="91440" bIns="45720" numCol="1" rtlCol="0" anchor="ctr" anchorCtr="0" compatLnSpc="1">
            <a:prstTxWarp prst="textNoShape">
              <a:avLst/>
            </a:prstTxWarp>
          </a:bodyPr>
          <a:lstStyle/>
          <a:p>
            <a:pPr algn="ctr"/>
            <a:endParaRPr lang="en-GB" sz="1600" b="1" kern="0" dirty="0" smtClean="0">
              <a:solidFill>
                <a:srgbClr val="000000"/>
              </a:solidFill>
              <a:latin typeface="Arial"/>
              <a:ea typeface="+mn-ea"/>
              <a:cs typeface="Arial"/>
            </a:endParaRPr>
          </a:p>
          <a:p>
            <a:pPr algn="ctr"/>
            <a:r>
              <a:rPr lang="en-GB" sz="1600" b="1" kern="0" dirty="0" smtClean="0">
                <a:solidFill>
                  <a:srgbClr val="000000"/>
                </a:solidFill>
                <a:latin typeface="Arial"/>
                <a:ea typeface="+mn-ea"/>
                <a:cs typeface="Arial"/>
              </a:rPr>
              <a:t>£700M WORTH OF FUEL IS WASTED EVERY YEAR ON ANTI IDLING</a:t>
            </a:r>
            <a:endParaRPr lang="en-GB" sz="1600" b="1" kern="0" dirty="0">
              <a:solidFill>
                <a:srgbClr val="000000"/>
              </a:solidFill>
              <a:latin typeface="Arial"/>
              <a:ea typeface="+mn-ea"/>
              <a:cs typeface="Arial"/>
            </a:endParaRPr>
          </a:p>
          <a:p>
            <a:pPr algn="ctr"/>
            <a:r>
              <a:rPr lang="en-GB" sz="1600" b="1" kern="0" dirty="0">
                <a:solidFill>
                  <a:srgbClr val="000000"/>
                </a:solidFill>
                <a:latin typeface="Arial"/>
                <a:ea typeface="+mn-ea"/>
                <a:cs typeface="Arial"/>
              </a:rPr>
              <a:t>2 MINUTES SPENT IDLING IS EQUAL TO 1 MILE OF DRIVING</a:t>
            </a:r>
          </a:p>
          <a:p>
            <a:pPr algn="ctr"/>
            <a:endParaRPr lang="en-GB" sz="1600" b="1" kern="0" dirty="0">
              <a:solidFill>
                <a:srgbClr val="000000"/>
              </a:solidFill>
              <a:latin typeface="Arial"/>
              <a:ea typeface="+mn-ea"/>
              <a:cs typeface="Arial"/>
            </a:endParaRPr>
          </a:p>
        </p:txBody>
      </p:sp>
      <p:grpSp>
        <p:nvGrpSpPr>
          <p:cNvPr id="9" name="Group 8"/>
          <p:cNvGrpSpPr/>
          <p:nvPr/>
        </p:nvGrpSpPr>
        <p:grpSpPr>
          <a:xfrm>
            <a:off x="37763" y="5260626"/>
            <a:ext cx="1144357" cy="1162022"/>
            <a:chOff x="502721" y="4594720"/>
            <a:chExt cx="1182144" cy="1162022"/>
          </a:xfrm>
        </p:grpSpPr>
        <p:sp>
          <p:nvSpPr>
            <p:cNvPr id="10" name="Isosceles Triangle 9"/>
            <p:cNvSpPr/>
            <p:nvPr/>
          </p:nvSpPr>
          <p:spPr bwMode="auto">
            <a:xfrm>
              <a:off x="599665" y="4758267"/>
              <a:ext cx="992068" cy="846667"/>
            </a:xfrm>
            <a:prstGeom prst="triangl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21" y="4594720"/>
              <a:ext cx="1182144" cy="1162022"/>
            </a:xfrm>
            <a:prstGeom prst="rect">
              <a:avLst/>
            </a:prstGeom>
          </p:spPr>
        </p:pic>
      </p:grpSp>
    </p:spTree>
    <p:extLst>
      <p:ext uri="{BB962C8B-B14F-4D97-AF65-F5344CB8AC3E}">
        <p14:creationId xmlns:p14="http://schemas.microsoft.com/office/powerpoint/2010/main" val="302168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47220"/>
            <a:ext cx="8153400" cy="663146"/>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How this toolbox talk will help you</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87825" y="1460667"/>
            <a:ext cx="8495092" cy="2873208"/>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556338"/>
            <a:ext cx="8273317" cy="1158287"/>
          </a:xfrm>
        </p:spPr>
        <p:txBody>
          <a:bodyPr/>
          <a:lstStyle/>
          <a:p>
            <a:r>
              <a:rPr lang="en-GB" sz="2000" dirty="0" smtClean="0">
                <a:latin typeface="Arial" panose="020B0604020202020204" pitchFamily="34" charset="0"/>
                <a:ea typeface="AECOM Sans" panose="020B0504020202020204" pitchFamily="34" charset="0"/>
                <a:cs typeface="Arial" panose="020B0604020202020204" pitchFamily="34" charset="0"/>
              </a:rPr>
              <a:t>This </a:t>
            </a:r>
            <a:r>
              <a:rPr lang="en-GB" sz="2000" dirty="0">
                <a:latin typeface="Arial" panose="020B0604020202020204" pitchFamily="34" charset="0"/>
                <a:ea typeface="AECOM Sans" panose="020B0504020202020204" pitchFamily="34" charset="0"/>
                <a:cs typeface="Arial" panose="020B0604020202020204" pitchFamily="34" charset="0"/>
              </a:rPr>
              <a:t>toolbox talk will go through the different measures which can help you save fuel and manage your tyre usage better. </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r>
              <a:rPr lang="en-GB" sz="2000" dirty="0" smtClean="0">
                <a:latin typeface="Arial" panose="020B0604020202020204" pitchFamily="34" charset="0"/>
                <a:ea typeface="AECOM Sans" panose="020B0504020202020204" pitchFamily="34" charset="0"/>
                <a:cs typeface="Arial" panose="020B0604020202020204" pitchFamily="34" charset="0"/>
              </a:rPr>
              <a:t>By </a:t>
            </a:r>
            <a:r>
              <a:rPr lang="en-GB" sz="2000" dirty="0">
                <a:latin typeface="Arial" panose="020B0604020202020204" pitchFamily="34" charset="0"/>
                <a:ea typeface="AECOM Sans" panose="020B0504020202020204" pitchFamily="34" charset="0"/>
                <a:cs typeface="Arial" panose="020B0604020202020204" pitchFamily="34" charset="0"/>
              </a:rPr>
              <a:t>following some or all of these measures you can improve the efficiency of your company’s operations as well as become more fuel efficient. </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r>
              <a:rPr lang="en-GB" sz="2000" dirty="0" smtClean="0">
                <a:latin typeface="Arial" panose="020B0604020202020204" pitchFamily="34" charset="0"/>
                <a:ea typeface="AECOM Sans" panose="020B0504020202020204" pitchFamily="34" charset="0"/>
                <a:cs typeface="Arial" panose="020B0604020202020204" pitchFamily="34" charset="0"/>
              </a:rPr>
              <a:t>This </a:t>
            </a:r>
            <a:r>
              <a:rPr lang="en-GB" sz="2000" dirty="0">
                <a:latin typeface="Arial" panose="020B0604020202020204" pitchFamily="34" charset="0"/>
                <a:ea typeface="AECOM Sans" panose="020B0504020202020204" pitchFamily="34" charset="0"/>
                <a:cs typeface="Arial" panose="020B0604020202020204" pitchFamily="34" charset="0"/>
              </a:rPr>
              <a:t>will help you to become a safer driver and also enable you to do your bit for the environment.</a:t>
            </a:r>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6" name="Rectangle 5"/>
          <p:cNvSpPr/>
          <p:nvPr/>
        </p:nvSpPr>
        <p:spPr bwMode="auto">
          <a:xfrm>
            <a:off x="397314" y="167228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7" name="Rectangle 6"/>
          <p:cNvSpPr/>
          <p:nvPr/>
        </p:nvSpPr>
        <p:spPr bwMode="auto">
          <a:xfrm>
            <a:off x="397314" y="24601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8" name="Rectangle 7"/>
          <p:cNvSpPr/>
          <p:nvPr/>
        </p:nvSpPr>
        <p:spPr bwMode="auto">
          <a:xfrm>
            <a:off x="387825" y="35677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ight Arrow 8"/>
          <p:cNvSpPr/>
          <p:nvPr/>
        </p:nvSpPr>
        <p:spPr>
          <a:xfrm>
            <a:off x="4013266" y="5035502"/>
            <a:ext cx="848344" cy="614722"/>
          </a:xfrm>
          <a:prstGeom prst="righ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ight Arrow 9"/>
          <p:cNvSpPr/>
          <p:nvPr/>
        </p:nvSpPr>
        <p:spPr>
          <a:xfrm>
            <a:off x="6245514" y="5151595"/>
            <a:ext cx="842494" cy="614722"/>
          </a:xfrm>
          <a:prstGeom prst="righ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ounded Rectangle 10"/>
          <p:cNvSpPr/>
          <p:nvPr/>
        </p:nvSpPr>
        <p:spPr>
          <a:xfrm>
            <a:off x="7088008" y="4953459"/>
            <a:ext cx="1584376" cy="1010994"/>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Operational Efficiency </a:t>
            </a:r>
            <a:endParaRPr lang="en-GB" sz="1800" dirty="0"/>
          </a:p>
        </p:txBody>
      </p:sp>
      <p:sp>
        <p:nvSpPr>
          <p:cNvPr id="12" name="Rounded Rectangle 11"/>
          <p:cNvSpPr/>
          <p:nvPr/>
        </p:nvSpPr>
        <p:spPr>
          <a:xfrm>
            <a:off x="2742705" y="4912246"/>
            <a:ext cx="1181223" cy="1093421"/>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Saving</a:t>
            </a:r>
          </a:p>
          <a:p>
            <a:pPr algn="ctr"/>
            <a:r>
              <a:rPr lang="en-GB" sz="1800" dirty="0" smtClean="0"/>
              <a:t> Fuel </a:t>
            </a:r>
            <a:endParaRPr lang="en-GB" sz="1800" dirty="0"/>
          </a:p>
        </p:txBody>
      </p:sp>
      <p:sp>
        <p:nvSpPr>
          <p:cNvPr id="13" name="Rounded Rectangle 12"/>
          <p:cNvSpPr/>
          <p:nvPr/>
        </p:nvSpPr>
        <p:spPr>
          <a:xfrm>
            <a:off x="4861610" y="4912247"/>
            <a:ext cx="1302035" cy="109342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Reduce emissions</a:t>
            </a:r>
            <a:endParaRPr lang="en-GB" sz="1800" dirty="0"/>
          </a:p>
        </p:txBody>
      </p:sp>
      <p:sp>
        <p:nvSpPr>
          <p:cNvPr id="15" name="Right Arrow 14"/>
          <p:cNvSpPr/>
          <p:nvPr/>
        </p:nvSpPr>
        <p:spPr>
          <a:xfrm>
            <a:off x="1869237" y="5034587"/>
            <a:ext cx="870534" cy="614722"/>
          </a:xfrm>
          <a:prstGeom prst="righ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008" y="4591525"/>
            <a:ext cx="1500847" cy="150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85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47220"/>
            <a:ext cx="8153400" cy="663146"/>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Importance of fuel and tyre usage</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87825" y="1279693"/>
            <a:ext cx="8495092" cy="358758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375363"/>
            <a:ext cx="8273317" cy="3291887"/>
          </a:xfrm>
        </p:spPr>
        <p:txBody>
          <a:bodyPr/>
          <a:lstStyle/>
          <a:p>
            <a:r>
              <a:rPr lang="en-GB" sz="2000" b="1" dirty="0">
                <a:latin typeface="Arial" panose="020B0604020202020204" pitchFamily="34" charset="0"/>
                <a:ea typeface="AECOM Sans" panose="020B0504020202020204" pitchFamily="34" charset="0"/>
                <a:cs typeface="Arial" panose="020B0604020202020204" pitchFamily="34" charset="0"/>
              </a:rPr>
              <a:t>Our company goal is to ensure fuel and tyre usage is recorded, monitored and managed.</a:t>
            </a:r>
          </a:p>
          <a:p>
            <a:r>
              <a:rPr lang="en-GB" sz="2000" dirty="0" smtClean="0">
                <a:latin typeface="Arial" panose="020B0604020202020204" pitchFamily="34" charset="0"/>
                <a:ea typeface="AECOM Sans" panose="020B0504020202020204" pitchFamily="34" charset="0"/>
                <a:cs typeface="Arial" panose="020B0604020202020204" pitchFamily="34" charset="0"/>
              </a:rPr>
              <a:t>Road </a:t>
            </a:r>
            <a:r>
              <a:rPr lang="en-GB" sz="2000" dirty="0">
                <a:latin typeface="Arial" panose="020B0604020202020204" pitchFamily="34" charset="0"/>
                <a:ea typeface="AECOM Sans" panose="020B0504020202020204" pitchFamily="34" charset="0"/>
                <a:cs typeface="Arial" panose="020B0604020202020204" pitchFamily="34" charset="0"/>
              </a:rPr>
              <a:t>transport makes up about 22 per cent of the UK's CO2 emissions. HGVs account for around 20 per cent of this overall transport sector emission </a:t>
            </a:r>
          </a:p>
          <a:p>
            <a:r>
              <a:rPr lang="en-GB" sz="2000" dirty="0" smtClean="0">
                <a:latin typeface="Arial" panose="020B0604020202020204" pitchFamily="34" charset="0"/>
                <a:ea typeface="AECOM Sans" panose="020B0504020202020204" pitchFamily="34" charset="0"/>
                <a:cs typeface="Arial" panose="020B0604020202020204" pitchFamily="34" charset="0"/>
              </a:rPr>
              <a:t>Fuel </a:t>
            </a:r>
            <a:r>
              <a:rPr lang="en-GB" sz="2000" dirty="0">
                <a:latin typeface="Arial" panose="020B0604020202020204" pitchFamily="34" charset="0"/>
                <a:ea typeface="AECOM Sans" panose="020B0504020202020204" pitchFamily="34" charset="0"/>
                <a:cs typeface="Arial" panose="020B0604020202020204" pitchFamily="34" charset="0"/>
              </a:rPr>
              <a:t>represents 35% of a transport operators running costs</a:t>
            </a:r>
          </a:p>
          <a:p>
            <a:r>
              <a:rPr lang="en-GB" sz="2000" dirty="0" smtClean="0">
                <a:latin typeface="Arial" panose="020B0604020202020204" pitchFamily="34" charset="0"/>
                <a:ea typeface="AECOM Sans" panose="020B0504020202020204" pitchFamily="34" charset="0"/>
                <a:cs typeface="Arial" panose="020B0604020202020204" pitchFamily="34" charset="0"/>
              </a:rPr>
              <a:t>Driver </a:t>
            </a:r>
            <a:r>
              <a:rPr lang="en-GB" sz="2000" dirty="0">
                <a:latin typeface="Arial" panose="020B0604020202020204" pitchFamily="34" charset="0"/>
                <a:ea typeface="AECOM Sans" panose="020B0504020202020204" pitchFamily="34" charset="0"/>
                <a:cs typeface="Arial" panose="020B0604020202020204" pitchFamily="34" charset="0"/>
              </a:rPr>
              <a:t>and Vehicle Standards Agency (DVSA) officers and the police are able to issue fixed penalties at the roadside for vehicles which are not roadworthy. </a:t>
            </a:r>
          </a:p>
          <a:p>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7" name="Rectangle 6"/>
          <p:cNvSpPr/>
          <p:nvPr/>
        </p:nvSpPr>
        <p:spPr bwMode="auto">
          <a:xfrm>
            <a:off x="397314" y="339669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8" name="Rectangle 7"/>
          <p:cNvSpPr/>
          <p:nvPr/>
        </p:nvSpPr>
        <p:spPr bwMode="auto">
          <a:xfrm>
            <a:off x="387789" y="390232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404139" y="222841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232150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47220"/>
            <a:ext cx="8153400" cy="663146"/>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Why is this talk being given?</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sp>
        <p:nvSpPr>
          <p:cNvPr id="4" name="Rectangle 3"/>
          <p:cNvSpPr/>
          <p:nvPr/>
        </p:nvSpPr>
        <p:spPr>
          <a:xfrm>
            <a:off x="387825" y="1419224"/>
            <a:ext cx="8495092" cy="4352925"/>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609600" y="1543051"/>
            <a:ext cx="8273317" cy="3876674"/>
          </a:xfrm>
        </p:spPr>
        <p:txBody>
          <a:bodyPr/>
          <a:lstStyle/>
          <a:p>
            <a:pPr>
              <a:spcBef>
                <a:spcPts val="0"/>
              </a:spcBef>
              <a:spcAft>
                <a:spcPts val="1200"/>
              </a:spcAft>
            </a:pPr>
            <a:r>
              <a:rPr lang="en-GB" sz="2000" dirty="0" smtClean="0"/>
              <a:t>Apart from the obvious reasons of safety, drivers </a:t>
            </a:r>
            <a:r>
              <a:rPr lang="en-GB" sz="2000" dirty="0"/>
              <a:t>face stiff penalties for worn, bald or defective tyres and could even lose their licence. </a:t>
            </a:r>
            <a:endParaRPr lang="en-GB" sz="2000" dirty="0" smtClean="0"/>
          </a:p>
          <a:p>
            <a:pPr>
              <a:spcBef>
                <a:spcPts val="0"/>
              </a:spcBef>
              <a:spcAft>
                <a:spcPts val="1200"/>
              </a:spcAft>
            </a:pPr>
            <a:r>
              <a:rPr lang="en-GB" sz="2000" dirty="0" smtClean="0"/>
              <a:t>Each </a:t>
            </a:r>
            <a:r>
              <a:rPr lang="en-GB" sz="2000" dirty="0"/>
              <a:t>bald or defective tyre carries a fine of up to £2,500 and three penalty points so if all aren't up to standard you could be looking at 12 points and an automatic ban. </a:t>
            </a:r>
          </a:p>
          <a:p>
            <a:pPr>
              <a:spcBef>
                <a:spcPts val="0"/>
              </a:spcBef>
              <a:spcAft>
                <a:spcPts val="1200"/>
              </a:spcAft>
            </a:pPr>
            <a:r>
              <a:rPr lang="en-GB" sz="2000" dirty="0" smtClean="0"/>
              <a:t>Penalty </a:t>
            </a:r>
            <a:r>
              <a:rPr lang="en-GB" sz="2000" dirty="0"/>
              <a:t>points remain on the driving record for 4 years from the date of the offence</a:t>
            </a:r>
          </a:p>
          <a:p>
            <a:pPr>
              <a:spcBef>
                <a:spcPts val="0"/>
              </a:spcBef>
              <a:spcAft>
                <a:spcPts val="1200"/>
              </a:spcAft>
            </a:pPr>
            <a:r>
              <a:rPr lang="en-GB" sz="2000" dirty="0" smtClean="0"/>
              <a:t>Check </a:t>
            </a:r>
            <a:r>
              <a:rPr lang="en-GB" sz="2000" dirty="0"/>
              <a:t>your tyre thread depths regularly. </a:t>
            </a:r>
            <a:r>
              <a:rPr lang="en-GB" sz="2000" dirty="0" smtClean="0"/>
              <a:t>Fuel </a:t>
            </a:r>
            <a:r>
              <a:rPr lang="en-GB" sz="2000" dirty="0"/>
              <a:t>efficiency is important for the company and it shows you are acting as a professional driver</a:t>
            </a:r>
            <a:r>
              <a:rPr lang="en-GB" sz="2000" dirty="0" smtClean="0"/>
              <a:t>..</a:t>
            </a:r>
            <a:endParaRPr lang="en-GB" sz="2000" dirty="0"/>
          </a:p>
          <a:p>
            <a:pPr>
              <a:spcBef>
                <a:spcPts val="0"/>
              </a:spcBef>
              <a:spcAft>
                <a:spcPts val="1200"/>
              </a:spcAft>
            </a:pPr>
            <a:r>
              <a:rPr lang="en-GB" sz="2000" dirty="0" smtClean="0"/>
              <a:t>As </a:t>
            </a:r>
            <a:r>
              <a:rPr lang="en-GB" sz="2000" dirty="0"/>
              <a:t>a driver you need to understand the importance of planning your journey as this will aid in saving fuel and tyre usage</a:t>
            </a:r>
          </a:p>
          <a:p>
            <a:pPr>
              <a:spcBef>
                <a:spcPts val="0"/>
              </a:spcBef>
              <a:spcAft>
                <a:spcPts val="600"/>
              </a:spcAft>
            </a:pPr>
            <a:endParaRPr lang="en-GB" sz="2000" b="1" dirty="0">
              <a:latin typeface="Arial" panose="020B0604020202020204" pitchFamily="34" charset="0"/>
              <a:ea typeface="AECOM Sans" panose="020B0504020202020204" pitchFamily="34" charset="0"/>
              <a:cs typeface="Arial" panose="020B0604020202020204" pitchFamily="34" charset="0"/>
            </a:endParaRPr>
          </a:p>
        </p:txBody>
      </p:sp>
      <p:sp>
        <p:nvSpPr>
          <p:cNvPr id="11" name="Rectangle 10"/>
          <p:cNvSpPr/>
          <p:nvPr/>
        </p:nvSpPr>
        <p:spPr bwMode="auto">
          <a:xfrm>
            <a:off x="391847" y="244201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391847" y="163517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85125" y="349275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0" name="Rectangle 19"/>
          <p:cNvSpPr/>
          <p:nvPr/>
        </p:nvSpPr>
        <p:spPr bwMode="auto">
          <a:xfrm>
            <a:off x="392263" y="423490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2" name="Rectangle 11"/>
          <p:cNvSpPr/>
          <p:nvPr/>
        </p:nvSpPr>
        <p:spPr bwMode="auto">
          <a:xfrm>
            <a:off x="403526" y="501055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93011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47220"/>
            <a:ext cx="8153400" cy="663146"/>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How you can reduce your fuel usage</a:t>
            </a:r>
          </a:p>
        </p:txBody>
      </p:sp>
      <p:sp>
        <p:nvSpPr>
          <p:cNvPr id="4" name="Rectangle 3"/>
          <p:cNvSpPr/>
          <p:nvPr/>
        </p:nvSpPr>
        <p:spPr>
          <a:xfrm>
            <a:off x="385125" y="1146343"/>
            <a:ext cx="8448364" cy="522588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579222" y="1159902"/>
            <a:ext cx="8273317" cy="3291887"/>
          </a:xfrm>
        </p:spPr>
        <p:txBody>
          <a:bodyPr/>
          <a:lstStyle/>
          <a:p>
            <a:r>
              <a:rPr lang="en-GB" sz="1800" dirty="0">
                <a:latin typeface="Arial" panose="020B0604020202020204" pitchFamily="34" charset="0"/>
                <a:ea typeface="AECOM Sans" panose="020B0504020202020204" pitchFamily="34" charset="0"/>
                <a:cs typeface="Arial" panose="020B0604020202020204" pitchFamily="34" charset="0"/>
              </a:rPr>
              <a:t>Record your mileage and fuel use for every journey you do</a:t>
            </a:r>
          </a:p>
          <a:p>
            <a:r>
              <a:rPr lang="en-GB" sz="1800" dirty="0">
                <a:latin typeface="Arial" panose="020B0604020202020204" pitchFamily="34" charset="0"/>
                <a:ea typeface="AECOM Sans" panose="020B0504020202020204" pitchFamily="34" charset="0"/>
                <a:cs typeface="Arial" panose="020B0604020202020204" pitchFamily="34" charset="0"/>
              </a:rPr>
              <a:t>Minimise engine-idling  </a:t>
            </a:r>
          </a:p>
          <a:p>
            <a:r>
              <a:rPr lang="en-GB" sz="1800" dirty="0">
                <a:latin typeface="Arial" panose="020B0604020202020204" pitchFamily="34" charset="0"/>
                <a:ea typeface="AECOM Sans" panose="020B0504020202020204" pitchFamily="34" charset="0"/>
                <a:cs typeface="Arial" panose="020B0604020202020204" pitchFamily="34" charset="0"/>
              </a:rPr>
              <a:t>Don’t drive aggressively / drive at a safe speed limit</a:t>
            </a:r>
          </a:p>
          <a:p>
            <a:r>
              <a:rPr lang="en-GB" sz="1800" dirty="0">
                <a:latin typeface="Arial" panose="020B0604020202020204" pitchFamily="34" charset="0"/>
                <a:ea typeface="AECOM Sans" panose="020B0504020202020204" pitchFamily="34" charset="0"/>
                <a:cs typeface="Arial" panose="020B0604020202020204" pitchFamily="34" charset="0"/>
              </a:rPr>
              <a:t>Think about the route you are taking to site – Is this the most efficient?</a:t>
            </a:r>
          </a:p>
          <a:p>
            <a:r>
              <a:rPr lang="en-GB" sz="1800" dirty="0">
                <a:latin typeface="Arial" panose="020B0604020202020204" pitchFamily="34" charset="0"/>
                <a:ea typeface="AECOM Sans" panose="020B0504020202020204" pitchFamily="34" charset="0"/>
                <a:cs typeface="Arial" panose="020B0604020202020204" pitchFamily="34" charset="0"/>
              </a:rPr>
              <a:t>Reduce the number of gear changes and keep the vehicle moving where possible</a:t>
            </a:r>
          </a:p>
          <a:p>
            <a:r>
              <a:rPr lang="en-GB" sz="1800" dirty="0">
                <a:latin typeface="Arial" panose="020B0604020202020204" pitchFamily="34" charset="0"/>
                <a:ea typeface="AECOM Sans" panose="020B0504020202020204" pitchFamily="34" charset="0"/>
                <a:cs typeface="Arial" panose="020B0604020202020204" pitchFamily="34" charset="0"/>
              </a:rPr>
              <a:t>Ensure loads and empty tipper bodies are correctly sheeted</a:t>
            </a:r>
          </a:p>
          <a:p>
            <a:r>
              <a:rPr lang="en-GB" sz="1800" dirty="0">
                <a:latin typeface="Arial" panose="020B0604020202020204" pitchFamily="34" charset="0"/>
                <a:ea typeface="AECOM Sans" panose="020B0504020202020204" pitchFamily="34" charset="0"/>
                <a:cs typeface="Arial" panose="020B0604020202020204" pitchFamily="34" charset="0"/>
              </a:rPr>
              <a:t>Use the momentum of the vehicle on undulating roads to climb and descend hills</a:t>
            </a:r>
          </a:p>
          <a:p>
            <a:r>
              <a:rPr lang="en-GB" sz="1800" dirty="0">
                <a:latin typeface="Arial" panose="020B0604020202020204" pitchFamily="34" charset="0"/>
                <a:ea typeface="AECOM Sans" panose="020B0504020202020204" pitchFamily="34" charset="0"/>
                <a:cs typeface="Arial" panose="020B0604020202020204" pitchFamily="34" charset="0"/>
              </a:rPr>
              <a:t>Use the exhaust brake instead of the footbrake </a:t>
            </a:r>
          </a:p>
          <a:p>
            <a:r>
              <a:rPr lang="en-GB" sz="1800" dirty="0">
                <a:latin typeface="Arial" panose="020B0604020202020204" pitchFamily="34" charset="0"/>
                <a:ea typeface="AECOM Sans" panose="020B0504020202020204" pitchFamily="34" charset="0"/>
                <a:cs typeface="Arial" panose="020B0604020202020204" pitchFamily="34" charset="0"/>
              </a:rPr>
              <a:t>Avoid over-revving the engine </a:t>
            </a:r>
          </a:p>
          <a:p>
            <a:r>
              <a:rPr lang="en-GB" sz="1800" dirty="0">
                <a:latin typeface="Arial" panose="020B0604020202020204" pitchFamily="34" charset="0"/>
                <a:ea typeface="AECOM Sans" panose="020B0504020202020204" pitchFamily="34" charset="0"/>
                <a:cs typeface="Arial" panose="020B0604020202020204" pitchFamily="34" charset="0"/>
              </a:rPr>
              <a:t>Know your average MPG for the vehicle you drive</a:t>
            </a:r>
          </a:p>
          <a:p>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6" name="Rectangle 5"/>
          <p:cNvSpPr/>
          <p:nvPr/>
        </p:nvSpPr>
        <p:spPr bwMode="auto">
          <a:xfrm>
            <a:off x="397314" y="122873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7" name="Rectangle 6"/>
          <p:cNvSpPr/>
          <p:nvPr/>
        </p:nvSpPr>
        <p:spPr bwMode="auto">
          <a:xfrm>
            <a:off x="385125" y="219654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8" name="Rectangle 7"/>
          <p:cNvSpPr/>
          <p:nvPr/>
        </p:nvSpPr>
        <p:spPr bwMode="auto">
          <a:xfrm>
            <a:off x="387789" y="314984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85125" y="1714062"/>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85125" y="388711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371097" y="266387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7" name="Rectangle 16"/>
          <p:cNvSpPr/>
          <p:nvPr/>
        </p:nvSpPr>
        <p:spPr bwMode="auto">
          <a:xfrm>
            <a:off x="378264" y="433478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0" name="Rectangle 19"/>
          <p:cNvSpPr/>
          <p:nvPr/>
        </p:nvSpPr>
        <p:spPr bwMode="auto">
          <a:xfrm>
            <a:off x="385125" y="513488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1" name="Rectangle 20"/>
          <p:cNvSpPr/>
          <p:nvPr/>
        </p:nvSpPr>
        <p:spPr bwMode="auto">
          <a:xfrm>
            <a:off x="378264" y="562066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22" name="Rectangle 21"/>
          <p:cNvSpPr/>
          <p:nvPr/>
        </p:nvSpPr>
        <p:spPr bwMode="auto">
          <a:xfrm>
            <a:off x="368739" y="6068339"/>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2642981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72" y="347220"/>
            <a:ext cx="8153400" cy="663146"/>
          </a:xfrm>
        </p:spPr>
        <p:txBody>
          <a:bodyPr/>
          <a:lstStyle/>
          <a:p>
            <a:r>
              <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rPr>
              <a:t>How you can reduce your fuel usage</a:t>
            </a:r>
          </a:p>
        </p:txBody>
      </p:sp>
      <p:sp>
        <p:nvSpPr>
          <p:cNvPr id="4" name="Rectangle 3"/>
          <p:cNvSpPr/>
          <p:nvPr/>
        </p:nvSpPr>
        <p:spPr>
          <a:xfrm>
            <a:off x="366075" y="1714062"/>
            <a:ext cx="8448364" cy="3644732"/>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Content Placeholder 2"/>
          <p:cNvSpPr>
            <a:spLocks noGrp="1"/>
          </p:cNvSpPr>
          <p:nvPr>
            <p:ph idx="1"/>
          </p:nvPr>
        </p:nvSpPr>
        <p:spPr>
          <a:xfrm>
            <a:off x="560172" y="1727621"/>
            <a:ext cx="8273317" cy="3291887"/>
          </a:xfrm>
        </p:spPr>
        <p:txBody>
          <a:bodyPr/>
          <a:lstStyle/>
          <a:p>
            <a:r>
              <a:rPr lang="en-GB" sz="1800" dirty="0">
                <a:latin typeface="Arial" panose="020B0604020202020204" pitchFamily="34" charset="0"/>
                <a:ea typeface="AECOM Sans" panose="020B0504020202020204" pitchFamily="34" charset="0"/>
                <a:cs typeface="Arial" panose="020B0604020202020204" pitchFamily="34" charset="0"/>
              </a:rPr>
              <a:t>Make sure your tyres are correctly inflated before setting off</a:t>
            </a:r>
          </a:p>
          <a:p>
            <a:r>
              <a:rPr lang="en-GB" sz="1800" dirty="0">
                <a:latin typeface="Arial" panose="020B0604020202020204" pitchFamily="34" charset="0"/>
                <a:ea typeface="AECOM Sans" panose="020B0504020202020204" pitchFamily="34" charset="0"/>
                <a:cs typeface="Arial" panose="020B0604020202020204" pitchFamily="34" charset="0"/>
              </a:rPr>
              <a:t>Don’t over-inflate your tyres</a:t>
            </a:r>
          </a:p>
          <a:p>
            <a:r>
              <a:rPr lang="en-GB" sz="1800" dirty="0">
                <a:latin typeface="Arial" panose="020B0604020202020204" pitchFamily="34" charset="0"/>
                <a:ea typeface="AECOM Sans" panose="020B0504020202020204" pitchFamily="34" charset="0"/>
                <a:cs typeface="Arial" panose="020B0604020202020204" pitchFamily="34" charset="0"/>
              </a:rPr>
              <a:t>Make sure the tyre valves are free from dirt and caps are fitted to each wheel</a:t>
            </a:r>
          </a:p>
          <a:p>
            <a:r>
              <a:rPr lang="en-GB" sz="1800" dirty="0">
                <a:latin typeface="Arial" panose="020B0604020202020204" pitchFamily="34" charset="0"/>
                <a:ea typeface="AECOM Sans" panose="020B0504020202020204" pitchFamily="34" charset="0"/>
                <a:cs typeface="Arial" panose="020B0604020202020204" pitchFamily="34" charset="0"/>
              </a:rPr>
              <a:t>Look out for any bulges, lumps or cuts to the tread and sidewalls and also remove any stones and other embedded objects</a:t>
            </a:r>
          </a:p>
          <a:p>
            <a:r>
              <a:rPr lang="en-GB" sz="1800" dirty="0">
                <a:latin typeface="Arial" panose="020B0604020202020204" pitchFamily="34" charset="0"/>
                <a:ea typeface="AECOM Sans" panose="020B0504020202020204" pitchFamily="34" charset="0"/>
                <a:cs typeface="Arial" panose="020B0604020202020204" pitchFamily="34" charset="0"/>
              </a:rPr>
              <a:t>If the front tyres show signs of excessive or uneven wear get the steering alignment corrected</a:t>
            </a:r>
          </a:p>
          <a:p>
            <a:r>
              <a:rPr lang="en-GB" sz="1800" dirty="0">
                <a:latin typeface="Arial" panose="020B0604020202020204" pitchFamily="34" charset="0"/>
                <a:ea typeface="AECOM Sans" panose="020B0504020202020204" pitchFamily="34" charset="0"/>
                <a:cs typeface="Arial" panose="020B0604020202020204" pitchFamily="34" charset="0"/>
              </a:rPr>
              <a:t>Where regrooved tyres are concerned, check that there are no exposed cords.</a:t>
            </a:r>
          </a:p>
          <a:p>
            <a:endParaRPr lang="en-GB" sz="2000" dirty="0" smtClean="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a:p>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6" name="Rectangle 5"/>
          <p:cNvSpPr/>
          <p:nvPr/>
        </p:nvSpPr>
        <p:spPr bwMode="auto">
          <a:xfrm>
            <a:off x="378264" y="1796453"/>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7" name="Rectangle 6"/>
          <p:cNvSpPr/>
          <p:nvPr/>
        </p:nvSpPr>
        <p:spPr bwMode="auto">
          <a:xfrm>
            <a:off x="366075" y="2764266"/>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8" name="Rectangle 7"/>
          <p:cNvSpPr/>
          <p:nvPr/>
        </p:nvSpPr>
        <p:spPr bwMode="auto">
          <a:xfrm>
            <a:off x="359178" y="39706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366075" y="2281781"/>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359178" y="474149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352047" y="323159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59590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412" y="1432540"/>
            <a:ext cx="8388000" cy="4520583"/>
          </a:xfrm>
          <a:prstGeom prst="rect">
            <a:avLst/>
          </a:prstGeom>
          <a:solidFill>
            <a:srgbClr val="00B0F0">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44017" y="1674934"/>
            <a:ext cx="4042283" cy="3885239"/>
          </a:xfrm>
        </p:spPr>
        <p:txBody>
          <a:bodyPr/>
          <a:lstStyle/>
          <a:p>
            <a:pPr>
              <a:spcBef>
                <a:spcPts val="0"/>
              </a:spcBef>
              <a:spcAft>
                <a:spcPts val="600"/>
              </a:spcAft>
            </a:pPr>
            <a:r>
              <a:rPr lang="en-GB" sz="1800" b="1" dirty="0">
                <a:latin typeface="Arial" panose="020B0604020202020204" pitchFamily="34" charset="0"/>
                <a:ea typeface="AECOM Sans" panose="020B0504020202020204" pitchFamily="34" charset="0"/>
                <a:cs typeface="Arial" panose="020B0604020202020204" pitchFamily="34" charset="0"/>
              </a:rPr>
              <a:t>Adopting best practice in fuel efficient driving and improved tyre usage leads to:</a:t>
            </a: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Reduced </a:t>
            </a:r>
            <a:r>
              <a:rPr lang="en-GB" sz="1800" dirty="0">
                <a:latin typeface="Arial" panose="020B0604020202020204" pitchFamily="34" charset="0"/>
                <a:ea typeface="AECOM Sans" panose="020B0504020202020204" pitchFamily="34" charset="0"/>
                <a:cs typeface="Arial" panose="020B0604020202020204" pitchFamily="34" charset="0"/>
              </a:rPr>
              <a:t>fuel spend </a:t>
            </a:r>
            <a:endParaRPr lang="en-GB" sz="1800" dirty="0" smtClean="0">
              <a:latin typeface="Arial" panose="020B0604020202020204" pitchFamily="34" charset="0"/>
              <a:ea typeface="AECOM Sans" panose="020B0504020202020204" pitchFamily="34" charset="0"/>
              <a:cs typeface="Arial" panose="020B0604020202020204" pitchFamily="34" charset="0"/>
            </a:endParaRP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Improved </a:t>
            </a:r>
            <a:r>
              <a:rPr lang="en-GB" sz="1800" dirty="0">
                <a:latin typeface="Arial" panose="020B0604020202020204" pitchFamily="34" charset="0"/>
                <a:ea typeface="AECOM Sans" panose="020B0504020202020204" pitchFamily="34" charset="0"/>
                <a:cs typeface="Arial" panose="020B0604020202020204" pitchFamily="34" charset="0"/>
              </a:rPr>
              <a:t>road safety</a:t>
            </a: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Increased </a:t>
            </a:r>
            <a:r>
              <a:rPr lang="en-GB" sz="1800" dirty="0">
                <a:latin typeface="Arial" panose="020B0604020202020204" pitchFamily="34" charset="0"/>
                <a:ea typeface="AECOM Sans" panose="020B0504020202020204" pitchFamily="34" charset="0"/>
                <a:cs typeface="Arial" panose="020B0604020202020204" pitchFamily="34" charset="0"/>
              </a:rPr>
              <a:t>productivity and vehicle utilisation</a:t>
            </a: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Reduced </a:t>
            </a:r>
            <a:r>
              <a:rPr lang="en-GB" sz="1800" dirty="0">
                <a:latin typeface="Arial" panose="020B0604020202020204" pitchFamily="34" charset="0"/>
                <a:ea typeface="AECOM Sans" panose="020B0504020202020204" pitchFamily="34" charset="0"/>
                <a:cs typeface="Arial" panose="020B0604020202020204" pitchFamily="34" charset="0"/>
              </a:rPr>
              <a:t>vehicle operating costs</a:t>
            </a: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Reduces </a:t>
            </a:r>
            <a:r>
              <a:rPr lang="en-GB" sz="1800" dirty="0">
                <a:latin typeface="Arial" panose="020B0604020202020204" pitchFamily="34" charset="0"/>
                <a:ea typeface="AECOM Sans" panose="020B0504020202020204" pitchFamily="34" charset="0"/>
                <a:cs typeface="Arial" panose="020B0604020202020204" pitchFamily="34" charset="0"/>
              </a:rPr>
              <a:t>the likelihood of receiving fines and penalty points for driving unroadworthy vehicles</a:t>
            </a:r>
          </a:p>
          <a:p>
            <a:pPr>
              <a:spcBef>
                <a:spcPts val="0"/>
              </a:spcBef>
              <a:spcAft>
                <a:spcPts val="600"/>
              </a:spcAft>
            </a:pPr>
            <a:r>
              <a:rPr lang="en-GB" sz="1800" dirty="0" smtClean="0">
                <a:latin typeface="Arial" panose="020B0604020202020204" pitchFamily="34" charset="0"/>
                <a:ea typeface="AECOM Sans" panose="020B0504020202020204" pitchFamily="34" charset="0"/>
                <a:cs typeface="Arial" panose="020B0604020202020204" pitchFamily="34" charset="0"/>
              </a:rPr>
              <a:t>Increased </a:t>
            </a:r>
            <a:r>
              <a:rPr lang="en-GB" sz="1800" dirty="0">
                <a:latin typeface="Arial" panose="020B0604020202020204" pitchFamily="34" charset="0"/>
                <a:ea typeface="AECOM Sans" panose="020B0504020202020204" pitchFamily="34" charset="0"/>
                <a:cs typeface="Arial" panose="020B0604020202020204" pitchFamily="34" charset="0"/>
              </a:rPr>
              <a:t>confidence in vehicle control and driving performance</a:t>
            </a:r>
          </a:p>
          <a:p>
            <a:pPr>
              <a:spcBef>
                <a:spcPts val="0"/>
              </a:spcBef>
              <a:spcAft>
                <a:spcPts val="600"/>
              </a:spcAft>
            </a:pPr>
            <a:endParaRPr lang="en-GB" sz="2000" dirty="0">
              <a:latin typeface="Arial" panose="020B0604020202020204" pitchFamily="34" charset="0"/>
              <a:ea typeface="AECOM Sans" panose="020B0504020202020204" pitchFamily="34" charset="0"/>
              <a:cs typeface="Arial" panose="020B0604020202020204" pitchFamily="34" charset="0"/>
            </a:endParaRPr>
          </a:p>
        </p:txBody>
      </p:sp>
      <p:sp>
        <p:nvSpPr>
          <p:cNvPr id="17" name="Rectangle 16"/>
          <p:cNvSpPr/>
          <p:nvPr/>
        </p:nvSpPr>
        <p:spPr bwMode="auto">
          <a:xfrm rot="1277617">
            <a:off x="5322261" y="1186391"/>
            <a:ext cx="483130" cy="50672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rebuchet MS" charset="0"/>
              <a:ea typeface="ＭＳ Ｐゴシック" charset="0"/>
            </a:endParaRPr>
          </a:p>
        </p:txBody>
      </p:sp>
      <p:sp>
        <p:nvSpPr>
          <p:cNvPr id="19" name="Title 2"/>
          <p:cNvSpPr>
            <a:spLocks noGrp="1"/>
          </p:cNvSpPr>
          <p:nvPr>
            <p:ph type="title"/>
          </p:nvPr>
        </p:nvSpPr>
        <p:spPr>
          <a:xfrm>
            <a:off x="440812" y="369638"/>
            <a:ext cx="8229600" cy="612532"/>
          </a:xfrm>
        </p:spPr>
        <p:txBody>
          <a:bodyPr/>
          <a:lstStyle/>
          <a:p>
            <a:r>
              <a:rPr lang="en-GB" sz="3000" dirty="0" smtClean="0">
                <a:solidFill>
                  <a:srgbClr val="00B0F0"/>
                </a:solidFill>
                <a:latin typeface="Arial" panose="020B0604020202020204" pitchFamily="34" charset="0"/>
                <a:ea typeface="AECOM Sans" panose="020B0504020202020204" pitchFamily="34" charset="0"/>
                <a:cs typeface="Arial" panose="020B0604020202020204" pitchFamily="34" charset="0"/>
              </a:rPr>
              <a:t>Benefits</a:t>
            </a:r>
            <a:endParaRPr lang="en-GB" sz="3000" dirty="0">
              <a:solidFill>
                <a:srgbClr val="00B0F0"/>
              </a:solidFill>
              <a:latin typeface="Arial" panose="020B0604020202020204" pitchFamily="34" charset="0"/>
              <a:ea typeface="AECOM Sans" panose="020B0504020202020204" pitchFamily="34" charset="0"/>
              <a:cs typeface="Arial" panose="020B0604020202020204" pitchFamily="34"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6292" r="-16292"/>
          <a:stretch/>
        </p:blipFill>
        <p:spPr>
          <a:xfrm>
            <a:off x="4895118" y="1432540"/>
            <a:ext cx="5963382" cy="4520583"/>
          </a:xfrm>
          <a:prstGeom prst="trapezoid">
            <a:avLst>
              <a:gd name="adj" fmla="val 37592"/>
            </a:avLst>
          </a:prstGeom>
        </p:spPr>
      </p:pic>
      <p:sp>
        <p:nvSpPr>
          <p:cNvPr id="8" name="Rectangle 7"/>
          <p:cNvSpPr/>
          <p:nvPr/>
        </p:nvSpPr>
        <p:spPr bwMode="auto">
          <a:xfrm>
            <a:off x="279074" y="266666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9" name="Rectangle 8"/>
          <p:cNvSpPr/>
          <p:nvPr/>
        </p:nvSpPr>
        <p:spPr bwMode="auto">
          <a:xfrm>
            <a:off x="279074" y="3033834"/>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0" name="Rectangle 9"/>
          <p:cNvSpPr/>
          <p:nvPr/>
        </p:nvSpPr>
        <p:spPr bwMode="auto">
          <a:xfrm>
            <a:off x="282412" y="5270115"/>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1" name="Rectangle 10"/>
          <p:cNvSpPr/>
          <p:nvPr/>
        </p:nvSpPr>
        <p:spPr bwMode="auto">
          <a:xfrm>
            <a:off x="291261" y="4356717"/>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3" name="Rectangle 12"/>
          <p:cNvSpPr/>
          <p:nvPr/>
        </p:nvSpPr>
        <p:spPr bwMode="auto">
          <a:xfrm>
            <a:off x="284623" y="398011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
        <p:nvSpPr>
          <p:cNvPr id="14" name="Rectangle 13"/>
          <p:cNvSpPr/>
          <p:nvPr/>
        </p:nvSpPr>
        <p:spPr bwMode="auto">
          <a:xfrm>
            <a:off x="279074" y="3351618"/>
            <a:ext cx="234000" cy="234000"/>
          </a:xfrm>
          <a:prstGeom prst="rect">
            <a:avLst/>
          </a:prstGeom>
          <a:solidFill>
            <a:srgbClr val="00B0F0"/>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Trebuchet MS" charset="0"/>
              <a:ea typeface="ＭＳ Ｐゴシック" charset="0"/>
            </a:endParaRPr>
          </a:p>
        </p:txBody>
      </p:sp>
    </p:spTree>
    <p:extLst>
      <p:ext uri="{BB962C8B-B14F-4D97-AF65-F5344CB8AC3E}">
        <p14:creationId xmlns:p14="http://schemas.microsoft.com/office/powerpoint/2010/main" val="374427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efault Theme">
  <a:themeElements>
    <a:clrScheme name="">
      <a:dk1>
        <a:srgbClr val="004080"/>
      </a:dk1>
      <a:lt1>
        <a:srgbClr val="FFFFFF"/>
      </a:lt1>
      <a:dk2>
        <a:srgbClr val="004080"/>
      </a:dk2>
      <a:lt2>
        <a:srgbClr val="808080"/>
      </a:lt2>
      <a:accent1>
        <a:srgbClr val="00CC99"/>
      </a:accent1>
      <a:accent2>
        <a:srgbClr val="3333CC"/>
      </a:accent2>
      <a:accent3>
        <a:srgbClr val="FFFFFF"/>
      </a:accent3>
      <a:accent4>
        <a:srgbClr val="00356C"/>
      </a:accent4>
      <a:accent5>
        <a:srgbClr val="AAE2CA"/>
      </a:accent5>
      <a:accent6>
        <a:srgbClr val="2D2DB9"/>
      </a:accent6>
      <a:hlink>
        <a:srgbClr val="CCCCFF"/>
      </a:hlink>
      <a:folHlink>
        <a:srgbClr val="B2B2B2"/>
      </a:folHlink>
    </a:clrScheme>
    <a:fontScheme name="WS courses">
      <a:majorFont>
        <a:latin typeface="Arial Black"/>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rebuchet MS" charset="0"/>
            <a:ea typeface="ＭＳ Ｐゴシック" charset="0"/>
          </a:defRPr>
        </a:defPPr>
      </a:lstStyle>
    </a:lnDef>
  </a:objectDefaults>
  <a:extraClrSchemeLst>
    <a:extraClrScheme>
      <a:clrScheme name="WS cours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S cours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S cours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S cours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S cours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S cours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S cours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S courses 8">
        <a:dk1>
          <a:srgbClr val="004080"/>
        </a:dk1>
        <a:lt1>
          <a:srgbClr val="FFFFFF"/>
        </a:lt1>
        <a:dk2>
          <a:srgbClr val="004080"/>
        </a:dk2>
        <a:lt2>
          <a:srgbClr val="808080"/>
        </a:lt2>
        <a:accent1>
          <a:srgbClr val="E6E6E6"/>
        </a:accent1>
        <a:accent2>
          <a:srgbClr val="3333CC"/>
        </a:accent2>
        <a:accent3>
          <a:srgbClr val="FFFFFF"/>
        </a:accent3>
        <a:accent4>
          <a:srgbClr val="00356C"/>
        </a:accent4>
        <a:accent5>
          <a:srgbClr val="F0F0F0"/>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4726</TotalTime>
  <Words>2289</Words>
  <Application>Microsoft Office PowerPoint</Application>
  <PresentationFormat>On-screen Show (4:3)</PresentationFormat>
  <Paragraphs>177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1_Default Theme</vt:lpstr>
      <vt:lpstr>V3 Fuel and tyre usage</vt:lpstr>
      <vt:lpstr>Fleet Operator Recognition Scheme (FORS)</vt:lpstr>
      <vt:lpstr>Aim of toolbox talk</vt:lpstr>
      <vt:lpstr>How this toolbox talk will help you</vt:lpstr>
      <vt:lpstr>Importance of fuel and tyre usage</vt:lpstr>
      <vt:lpstr>Why is this talk being given?</vt:lpstr>
      <vt:lpstr>How you can reduce your fuel usage</vt:lpstr>
      <vt:lpstr>How you can reduce your fuel usage</vt:lpstr>
      <vt:lpstr>Benefits</vt:lpstr>
      <vt:lpstr>Understanding the toolbox talk</vt:lpstr>
      <vt:lpstr>Fuel and tyre usage summary</vt:lpstr>
      <vt:lpstr>Any questions ? </vt:lpstr>
    </vt:vector>
  </TitlesOfParts>
  <Company>Walkgrove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Walkgrove Ltd</dc:creator>
  <cp:lastModifiedBy>Masamvi, Nomsa</cp:lastModifiedBy>
  <cp:revision>307</cp:revision>
  <dcterms:created xsi:type="dcterms:W3CDTF">2015-03-04T16:15:31Z</dcterms:created>
  <dcterms:modified xsi:type="dcterms:W3CDTF">2016-04-18T15:46:11Z</dcterms:modified>
</cp:coreProperties>
</file>