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97" r:id="rId1"/>
  </p:sldMasterIdLst>
  <p:notesMasterIdLst>
    <p:notesMasterId r:id="rId20"/>
  </p:notesMasterIdLst>
  <p:handoutMasterIdLst>
    <p:handoutMasterId r:id="rId21"/>
  </p:handoutMasterIdLst>
  <p:sldIdLst>
    <p:sldId id="346" r:id="rId2"/>
    <p:sldId id="342" r:id="rId3"/>
    <p:sldId id="306" r:id="rId4"/>
    <p:sldId id="362" r:id="rId5"/>
    <p:sldId id="363" r:id="rId6"/>
    <p:sldId id="364" r:id="rId7"/>
    <p:sldId id="365" r:id="rId8"/>
    <p:sldId id="366" r:id="rId9"/>
    <p:sldId id="367" r:id="rId10"/>
    <p:sldId id="355" r:id="rId11"/>
    <p:sldId id="369" r:id="rId12"/>
    <p:sldId id="370" r:id="rId13"/>
    <p:sldId id="368" r:id="rId14"/>
    <p:sldId id="371" r:id="rId15"/>
    <p:sldId id="373" r:id="rId16"/>
    <p:sldId id="372" r:id="rId17"/>
    <p:sldId id="374" r:id="rId18"/>
    <p:sldId id="351" r:id="rId19"/>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rgbClr val="003399"/>
        </a:solidFill>
        <a:latin typeface="Trebuchet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rgbClr val="003399"/>
        </a:solidFill>
        <a:latin typeface="Trebuchet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rgbClr val="003399"/>
        </a:solidFill>
        <a:latin typeface="Trebuchet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rgbClr val="003399"/>
        </a:solidFill>
        <a:latin typeface="Trebuchet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rgbClr val="003399"/>
        </a:solidFill>
        <a:latin typeface="Trebuchet MS" charset="0"/>
        <a:ea typeface="ＭＳ Ｐゴシック" charset="0"/>
        <a:cs typeface="ＭＳ Ｐゴシック" charset="0"/>
      </a:defRPr>
    </a:lvl5pPr>
    <a:lvl6pPr marL="2286000" algn="l" defTabSz="457200" rtl="0" eaLnBrk="1" latinLnBrk="0" hangingPunct="1">
      <a:defRPr sz="2400" kern="1200">
        <a:solidFill>
          <a:srgbClr val="003399"/>
        </a:solidFill>
        <a:latin typeface="Trebuchet MS" charset="0"/>
        <a:ea typeface="ＭＳ Ｐゴシック" charset="0"/>
        <a:cs typeface="ＭＳ Ｐゴシック" charset="0"/>
      </a:defRPr>
    </a:lvl6pPr>
    <a:lvl7pPr marL="2743200" algn="l" defTabSz="457200" rtl="0" eaLnBrk="1" latinLnBrk="0" hangingPunct="1">
      <a:defRPr sz="2400" kern="1200">
        <a:solidFill>
          <a:srgbClr val="003399"/>
        </a:solidFill>
        <a:latin typeface="Trebuchet MS" charset="0"/>
        <a:ea typeface="ＭＳ Ｐゴシック" charset="0"/>
        <a:cs typeface="ＭＳ Ｐゴシック" charset="0"/>
      </a:defRPr>
    </a:lvl7pPr>
    <a:lvl8pPr marL="3200400" algn="l" defTabSz="457200" rtl="0" eaLnBrk="1" latinLnBrk="0" hangingPunct="1">
      <a:defRPr sz="2400" kern="1200">
        <a:solidFill>
          <a:srgbClr val="003399"/>
        </a:solidFill>
        <a:latin typeface="Trebuchet MS" charset="0"/>
        <a:ea typeface="ＭＳ Ｐゴシック" charset="0"/>
        <a:cs typeface="ＭＳ Ｐゴシック" charset="0"/>
      </a:defRPr>
    </a:lvl8pPr>
    <a:lvl9pPr marL="3657600" algn="l" defTabSz="457200" rtl="0" eaLnBrk="1" latinLnBrk="0" hangingPunct="1">
      <a:defRPr sz="2400" kern="1200">
        <a:solidFill>
          <a:srgbClr val="003399"/>
        </a:solidFill>
        <a:latin typeface="Trebuchet MS"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hammedMashud" initials="M" lastIdx="2" clrIdx="0"/>
  <p:cmAuthor id="1" name="andymccarroll" initials="A" lastIdx="10" clrIdx="1"/>
  <p:cmAuthor id="2" name="Sarah Smith" initials="S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00000"/>
    <a:srgbClr val="2E2E2E"/>
    <a:srgbClr val="7297B0"/>
    <a:srgbClr val="0069D2"/>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76457" autoAdjust="0"/>
  </p:normalViewPr>
  <p:slideViewPr>
    <p:cSldViewPr snapToGrid="0" snapToObjects="1">
      <p:cViewPr>
        <p:scale>
          <a:sx n="80" d="100"/>
          <a:sy n="80" d="100"/>
        </p:scale>
        <p:origin x="-2514" y="-270"/>
      </p:cViewPr>
      <p:guideLst>
        <p:guide orient="horz" pos="2160"/>
        <p:guide pos="2880"/>
      </p:guideLst>
    </p:cSldViewPr>
  </p:slideViewPr>
  <p:outlineViewPr>
    <p:cViewPr>
      <p:scale>
        <a:sx n="33" d="100"/>
        <a:sy n="33" d="100"/>
      </p:scale>
      <p:origin x="0" y="3954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69C4CC-0674-4345-8C0C-7EDDB81BD4FF}" type="datetimeFigureOut">
              <a:rPr lang="en-US" smtClean="0"/>
              <a:pPr/>
              <a:t>4/19/2016</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4C8DFE-9268-4641-9432-7DC145513012}" type="slidenum">
              <a:rPr lang="en-GB" smtClean="0"/>
              <a:pPr/>
              <a:t>‹#›</a:t>
            </a:fld>
            <a:endParaRPr lang="en-GB" dirty="0"/>
          </a:p>
        </p:txBody>
      </p:sp>
    </p:spTree>
    <p:extLst>
      <p:ext uri="{BB962C8B-B14F-4D97-AF65-F5344CB8AC3E}">
        <p14:creationId xmlns:p14="http://schemas.microsoft.com/office/powerpoint/2010/main" val="2942185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4D3681-2936-1046-A677-1B776ACC9B9F}" type="datetimeFigureOut">
              <a:rPr lang="en-US" smtClean="0"/>
              <a:pPr/>
              <a:t>4/19/2016</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64BB45-1B73-0D44-A4A3-BA780C259DC7}" type="slidenum">
              <a:rPr lang="en-GB" smtClean="0"/>
              <a:pPr/>
              <a:t>‹#›</a:t>
            </a:fld>
            <a:endParaRPr lang="en-GB" dirty="0"/>
          </a:p>
        </p:txBody>
      </p:sp>
    </p:spTree>
    <p:extLst>
      <p:ext uri="{BB962C8B-B14F-4D97-AF65-F5344CB8AC3E}">
        <p14:creationId xmlns:p14="http://schemas.microsoft.com/office/powerpoint/2010/main" val="30054124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thinkstockphotos.co.uk/image/stock-photo-dock-workers-loading-a-delivery-truck/16492344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thinkstockphotos.co.uk/image/stock-photo-scania-r480-auto-carrier-hauls-new-cars-on/50832740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hinkstockphotos.co.uk/image/stock-photo-volvo-fh-hauls-john-deere-tractor/50486566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x-none" sz="1200" kern="1200" smtClean="0">
                <a:solidFill>
                  <a:schemeClr val="tx1"/>
                </a:solidFill>
                <a:effectLst/>
                <a:latin typeface="+mn-lt"/>
                <a:ea typeface="+mn-ea"/>
                <a:cs typeface="+mn-cs"/>
              </a:rPr>
              <a:t>Introduce yourself </a:t>
            </a:r>
            <a:r>
              <a:rPr lang="en-GB" sz="1200" kern="1200" dirty="0" smtClean="0">
                <a:solidFill>
                  <a:schemeClr val="tx1"/>
                </a:solidFill>
                <a:effectLst/>
                <a:latin typeface="+mn-lt"/>
                <a:ea typeface="+mn-ea"/>
                <a:cs typeface="+mn-cs"/>
              </a:rPr>
              <a:t>and</a:t>
            </a:r>
            <a:r>
              <a:rPr lang="en-GB" sz="1200" kern="1200" baseline="0" dirty="0" smtClean="0">
                <a:solidFill>
                  <a:schemeClr val="tx1"/>
                </a:solidFill>
                <a:effectLst/>
                <a:latin typeface="+mn-lt"/>
                <a:ea typeface="+mn-ea"/>
                <a:cs typeface="+mn-cs"/>
              </a:rPr>
              <a:t> the talk</a:t>
            </a:r>
          </a:p>
          <a:p>
            <a:pPr lvl="0"/>
            <a:endParaRPr lang="en-GB" sz="1200" kern="1200" baseline="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L</a:t>
            </a:r>
            <a:r>
              <a:rPr lang="x-none" sz="1200" kern="1200" smtClean="0">
                <a:solidFill>
                  <a:schemeClr val="tx1"/>
                </a:solidFill>
                <a:effectLst/>
                <a:latin typeface="+mn-lt"/>
                <a:ea typeface="+mn-ea"/>
                <a:cs typeface="+mn-cs"/>
              </a:rPr>
              <a:t>et the audience know that the talk will take approximately </a:t>
            </a:r>
            <a:r>
              <a:rPr lang="x-none" sz="1200" b="1" kern="1200" smtClean="0">
                <a:solidFill>
                  <a:schemeClr val="tx1"/>
                </a:solidFill>
                <a:effectLst/>
                <a:latin typeface="+mn-lt"/>
                <a:ea typeface="+mn-ea"/>
                <a:cs typeface="+mn-cs"/>
              </a:rPr>
              <a:t>twenty minutes</a:t>
            </a:r>
            <a:endParaRPr lang="en-GB" sz="1200" b="1"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Before you start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sure you have a copy of:</a:t>
            </a:r>
          </a:p>
          <a:p>
            <a:pPr lvl="0"/>
            <a:r>
              <a:rPr lang="en-GB" sz="1200" kern="1200" dirty="0" smtClean="0">
                <a:solidFill>
                  <a:schemeClr val="tx1"/>
                </a:solidFill>
                <a:effectLst/>
                <a:latin typeface="+mn-lt"/>
                <a:ea typeface="+mn-ea"/>
                <a:cs typeface="+mn-cs"/>
              </a:rPr>
              <a:t>The FORS standards refer to (O3 – Page 37)</a:t>
            </a:r>
          </a:p>
          <a:p>
            <a:pPr lvl="0"/>
            <a:r>
              <a:rPr lang="en-GB" sz="1200" kern="1200" dirty="0" smtClean="0">
                <a:solidFill>
                  <a:schemeClr val="tx1"/>
                </a:solidFill>
                <a:effectLst/>
                <a:latin typeface="+mn-lt"/>
                <a:ea typeface="+mn-ea"/>
                <a:cs typeface="+mn-cs"/>
              </a:rPr>
              <a:t>Accompanying notes of the presentation </a:t>
            </a:r>
          </a:p>
          <a:p>
            <a:pPr lvl="0"/>
            <a:r>
              <a:rPr lang="en-GB" sz="1200" kern="1200" dirty="0" smtClean="0">
                <a:solidFill>
                  <a:schemeClr val="tx1"/>
                </a:solidFill>
                <a:effectLst/>
                <a:latin typeface="+mn-lt"/>
                <a:ea typeface="+mn-ea"/>
                <a:cs typeface="+mn-cs"/>
              </a:rPr>
              <a:t>Slide packs to hand to drivers at the end of the talk</a:t>
            </a:r>
          </a:p>
          <a:p>
            <a:endParaRPr lang="en-GB" dirty="0"/>
          </a:p>
        </p:txBody>
      </p:sp>
      <p:sp>
        <p:nvSpPr>
          <p:cNvPr id="4" name="Slide Number Placeholder 3"/>
          <p:cNvSpPr>
            <a:spLocks noGrp="1"/>
          </p:cNvSpPr>
          <p:nvPr>
            <p:ph type="sldNum" sz="quarter" idx="10"/>
          </p:nvPr>
        </p:nvSpPr>
        <p:spPr/>
        <p:txBody>
          <a:bodyPr/>
          <a:lstStyle/>
          <a:p>
            <a:fld id="{3564BB45-1B73-0D44-A4A3-BA780C259DC7}" type="slidenum">
              <a:rPr lang="en-GB" smtClean="0"/>
              <a:pPr/>
              <a:t>0</a:t>
            </a:fld>
            <a:endParaRPr lang="en-GB" dirty="0"/>
          </a:p>
        </p:txBody>
      </p:sp>
    </p:spTree>
    <p:extLst>
      <p:ext uri="{BB962C8B-B14F-4D97-AF65-F5344CB8AC3E}">
        <p14:creationId xmlns:p14="http://schemas.microsoft.com/office/powerpoint/2010/main" val="1929616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64BB45-1B73-0D44-A4A3-BA780C259DC7}" type="slidenum">
              <a:rPr lang="en-GB" smtClean="0"/>
              <a:pPr/>
              <a:t>9</a:t>
            </a:fld>
            <a:endParaRPr lang="en-GB" dirty="0"/>
          </a:p>
        </p:txBody>
      </p:sp>
    </p:spTree>
    <p:extLst>
      <p:ext uri="{BB962C8B-B14F-4D97-AF65-F5344CB8AC3E}">
        <p14:creationId xmlns:p14="http://schemas.microsoft.com/office/powerpoint/2010/main" val="182732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Thinkstock image:</a:t>
            </a:r>
            <a:r>
              <a:rPr lang="en-GB" sz="1200" b="1"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3"/>
              </a:rPr>
              <a:t>164923442</a:t>
            </a:r>
            <a:endParaRPr lang="en-GB"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Use adequate load restraints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Spread the l</a:t>
            </a:r>
            <a:r>
              <a:rPr lang="x-none" sz="1200" kern="1200" smtClean="0">
                <a:solidFill>
                  <a:schemeClr val="tx1"/>
                </a:solidFill>
                <a:effectLst/>
                <a:latin typeface="+mn-lt"/>
                <a:ea typeface="+mn-ea"/>
                <a:cs typeface="+mn-cs"/>
              </a:rPr>
              <a:t>oad as evenly as possible, during both loading and unloading. Uneven loads can make the vehicle or trailer unstable</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x-none" sz="1200" kern="1200" smtClean="0">
                <a:solidFill>
                  <a:schemeClr val="tx1"/>
                </a:solidFill>
                <a:effectLst/>
                <a:latin typeface="+mn-lt"/>
                <a:ea typeface="+mn-ea"/>
                <a:cs typeface="+mn-cs"/>
              </a:rPr>
              <a:t>Loads should be secured, or arranged so that they do not slide around. Racking may help stability</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Make sure s</a:t>
            </a:r>
            <a:r>
              <a:rPr lang="x-none" sz="1200" kern="1200" smtClean="0">
                <a:solidFill>
                  <a:schemeClr val="tx1"/>
                </a:solidFill>
                <a:effectLst/>
                <a:latin typeface="+mn-lt"/>
                <a:ea typeface="+mn-ea"/>
                <a:cs typeface="+mn-cs"/>
              </a:rPr>
              <a:t>afety equipment</a:t>
            </a:r>
            <a:r>
              <a:rPr lang="en-GB" sz="1200" kern="1200" dirty="0" smtClean="0">
                <a:solidFill>
                  <a:schemeClr val="tx1"/>
                </a:solidFill>
                <a:effectLst/>
                <a:latin typeface="+mn-lt"/>
                <a:ea typeface="+mn-ea"/>
                <a:cs typeface="+mn-cs"/>
              </a:rPr>
              <a:t> is</a:t>
            </a:r>
            <a:r>
              <a:rPr lang="x-none" sz="1200" kern="1200" smtClean="0">
                <a:solidFill>
                  <a:schemeClr val="tx1"/>
                </a:solidFill>
                <a:effectLst/>
                <a:latin typeface="+mn-lt"/>
                <a:ea typeface="+mn-ea"/>
                <a:cs typeface="+mn-cs"/>
              </a:rPr>
              <a:t> considered. Mechanical equipment and heavy moving loads are dangerous</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x-none" sz="1200" kern="1200" smtClean="0">
                <a:solidFill>
                  <a:schemeClr val="tx1"/>
                </a:solidFill>
                <a:effectLst/>
                <a:latin typeface="+mn-lt"/>
                <a:ea typeface="+mn-ea"/>
                <a:cs typeface="+mn-cs"/>
              </a:rPr>
              <a:t>Guards or skirting plates may be necessary if there is a risk of anything being caught in machinery (for example dock levellers or vehicle tail lifts). There may be other mechanical dangers and safety procedures to be considered</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x-none" sz="1200" kern="1200" smtClean="0">
                <a:solidFill>
                  <a:schemeClr val="tx1"/>
                </a:solidFill>
                <a:effectLst/>
                <a:latin typeface="+mn-lt"/>
                <a:ea typeface="+mn-ea"/>
                <a:cs typeface="+mn-cs"/>
              </a:rPr>
              <a:t>Ensure the vehicle or trailer has its brakes applied and all stabilisers are used. The vehicle should be as stable as possibl</a:t>
            </a:r>
            <a:r>
              <a:rPr lang="en-GB" sz="1200" kern="1200" dirty="0" smtClean="0">
                <a:solidFill>
                  <a:schemeClr val="tx1"/>
                </a:solidFill>
                <a:effectLst/>
                <a:latin typeface="+mn-lt"/>
                <a:ea typeface="+mn-ea"/>
                <a:cs typeface="+mn-cs"/>
              </a:rPr>
              <a:t>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N</a:t>
            </a:r>
            <a:r>
              <a:rPr lang="x-none" sz="1200" kern="1200" smtClean="0">
                <a:solidFill>
                  <a:schemeClr val="tx1"/>
                </a:solidFill>
                <a:effectLst/>
                <a:latin typeface="+mn-lt"/>
                <a:ea typeface="+mn-ea"/>
                <a:cs typeface="+mn-cs"/>
              </a:rPr>
              <a:t>ever overload</a:t>
            </a:r>
            <a:r>
              <a:rPr lang="en-GB" sz="1200" kern="1200" dirty="0" smtClean="0">
                <a:solidFill>
                  <a:schemeClr val="tx1"/>
                </a:solidFill>
                <a:effectLst/>
                <a:latin typeface="+mn-lt"/>
                <a:ea typeface="+mn-ea"/>
                <a:cs typeface="+mn-cs"/>
              </a:rPr>
              <a:t> the vehicle</a:t>
            </a:r>
            <a:r>
              <a:rPr lang="x-none" sz="1200" kern="1200" smtClean="0">
                <a:solidFill>
                  <a:schemeClr val="tx1"/>
                </a:solidFill>
                <a:effectLst/>
                <a:latin typeface="+mn-lt"/>
                <a:ea typeface="+mn-ea"/>
                <a:cs typeface="+mn-cs"/>
              </a:rPr>
              <a:t>. Overloaded vehicles can become unstable, difficult to steer or be less able to brake</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x-none" sz="1200" kern="1200" smtClean="0">
                <a:solidFill>
                  <a:schemeClr val="tx1"/>
                </a:solidFill>
                <a:effectLst/>
                <a:latin typeface="+mn-lt"/>
                <a:ea typeface="+mn-ea"/>
                <a:cs typeface="+mn-cs"/>
              </a:rPr>
              <a:t>Always check the floor or deck of the loading area before loading to make sure it is safe. Look out for debris, broken boarding, etc</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x-none" sz="1200" kern="1200" smtClean="0">
                <a:solidFill>
                  <a:schemeClr val="tx1"/>
                </a:solidFill>
                <a:effectLst/>
                <a:latin typeface="+mn-lt"/>
                <a:ea typeface="+mn-ea"/>
                <a:cs typeface="+mn-cs"/>
              </a:rPr>
              <a:t>Loading should allow for safe unloading</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x-none" sz="1200" kern="1200" smtClean="0">
                <a:solidFill>
                  <a:schemeClr val="tx1"/>
                </a:solidFill>
                <a:effectLst/>
                <a:latin typeface="+mn-lt"/>
                <a:ea typeface="+mn-ea"/>
                <a:cs typeface="+mn-cs"/>
              </a:rPr>
              <a:t>Loads must be suitably packaged. When pallets are used, </a:t>
            </a:r>
            <a:r>
              <a:rPr lang="en-GB" sz="1200" kern="1200" dirty="0" smtClean="0">
                <a:solidFill>
                  <a:schemeClr val="tx1"/>
                </a:solidFill>
                <a:effectLst/>
                <a:latin typeface="+mn-lt"/>
                <a:ea typeface="+mn-ea"/>
                <a:cs typeface="+mn-cs"/>
              </a:rPr>
              <a:t>you</a:t>
            </a:r>
            <a:r>
              <a:rPr lang="x-none" sz="1200" kern="1200" smtClean="0">
                <a:solidFill>
                  <a:schemeClr val="tx1"/>
                </a:solidFill>
                <a:effectLst/>
                <a:latin typeface="+mn-lt"/>
                <a:ea typeface="+mn-ea"/>
                <a:cs typeface="+mn-cs"/>
              </a:rPr>
              <a:t> need to check that:</a:t>
            </a:r>
            <a:endParaRPr lang="en-GB" sz="1200" kern="1200" dirty="0" smtClean="0">
              <a:solidFill>
                <a:schemeClr val="tx1"/>
              </a:solidFill>
              <a:effectLst/>
              <a:latin typeface="+mn-lt"/>
              <a:ea typeface="+mn-ea"/>
              <a:cs typeface="+mn-cs"/>
            </a:endParaRPr>
          </a:p>
          <a:p>
            <a:pPr marL="628650" lvl="1" indent="-171450" fontAlgn="base">
              <a:buFont typeface="Arial" panose="020B0604020202020204" pitchFamily="34" charset="0"/>
              <a:buChar char="•"/>
            </a:pPr>
            <a:r>
              <a:rPr lang="en-GB" sz="1200" kern="1200" dirty="0" smtClean="0">
                <a:solidFill>
                  <a:schemeClr val="tx1"/>
                </a:solidFill>
                <a:effectLst/>
                <a:latin typeface="+mn-lt"/>
                <a:ea typeface="+mn-ea"/>
                <a:cs typeface="+mn-cs"/>
              </a:rPr>
              <a:t>They are in good condition</a:t>
            </a:r>
          </a:p>
          <a:p>
            <a:pPr marL="628650" lvl="1" indent="-171450" fontAlgn="base">
              <a:buFont typeface="Arial" panose="020B0604020202020204" pitchFamily="34" charset="0"/>
              <a:buChar char="•"/>
            </a:pPr>
            <a:r>
              <a:rPr lang="en-GB" sz="1200" kern="1200" dirty="0" smtClean="0">
                <a:solidFill>
                  <a:schemeClr val="tx1"/>
                </a:solidFill>
                <a:effectLst/>
                <a:latin typeface="+mn-lt"/>
                <a:ea typeface="+mn-ea"/>
                <a:cs typeface="+mn-cs"/>
              </a:rPr>
              <a:t>Loads are properly secured to them.</a:t>
            </a:r>
          </a:p>
          <a:p>
            <a:pPr marL="628650" lvl="1" indent="-171450" fontAlgn="base">
              <a:buFont typeface="Arial" panose="020B0604020202020204" pitchFamily="34" charset="0"/>
              <a:buChar char="•"/>
            </a:pPr>
            <a:r>
              <a:rPr lang="en-GB" sz="1200" kern="1200" dirty="0" smtClean="0">
                <a:solidFill>
                  <a:schemeClr val="tx1"/>
                </a:solidFill>
                <a:effectLst/>
                <a:latin typeface="+mn-lt"/>
                <a:ea typeface="+mn-ea"/>
                <a:cs typeface="+mn-cs"/>
              </a:rPr>
              <a:t>Loads are safe on the vehicle. They may need to be securely attached to make sure they cannot fall off.</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Use weighbridges to ensure your vehicle is not overloaded. (If this is being delivered in a company the locations of nearest weighbridges should be identified and given</a:t>
            </a:r>
            <a:endParaRPr lang="en-GB" sz="1800"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64BB45-1B73-0D44-A4A3-BA780C259DC7}" type="slidenum">
              <a:rPr lang="en-GB" smtClean="0"/>
              <a:pPr/>
              <a:t>10</a:t>
            </a:fld>
            <a:endParaRPr lang="en-GB" dirty="0"/>
          </a:p>
        </p:txBody>
      </p:sp>
    </p:spTree>
    <p:extLst>
      <p:ext uri="{BB962C8B-B14F-4D97-AF65-F5344CB8AC3E}">
        <p14:creationId xmlns:p14="http://schemas.microsoft.com/office/powerpoint/2010/main" val="126523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demonstrates an example</a:t>
            </a:r>
            <a:r>
              <a:rPr lang="en-GB" baseline="0" dirty="0" smtClean="0"/>
              <a:t> loading plan.</a:t>
            </a:r>
          </a:p>
          <a:p>
            <a:endParaRPr lang="en-GB" baseline="0" dirty="0" smtClean="0"/>
          </a:p>
          <a:p>
            <a:r>
              <a:rPr lang="en-GB" baseline="0" dirty="0" smtClean="0"/>
              <a:t>If relevant to your workplace, please keep this slide and explain the benefits of using loading plans.</a:t>
            </a:r>
            <a:endParaRPr lang="en-GB" dirty="0" smtClean="0"/>
          </a:p>
          <a:p>
            <a:endParaRPr lang="en-GB" dirty="0" smtClean="0"/>
          </a:p>
          <a:p>
            <a:r>
              <a:rPr lang="en-GB" baseline="0" dirty="0" smtClean="0"/>
              <a:t>If you have examples to use from your workplace, please replace the slide. </a:t>
            </a:r>
          </a:p>
          <a:p>
            <a:endParaRPr lang="en-GB" baseline="0" dirty="0" smtClean="0"/>
          </a:p>
          <a:p>
            <a:r>
              <a:rPr lang="en-GB" baseline="0" dirty="0" smtClean="0"/>
              <a:t>Alternatively you can remove this slide if it is not relevant to your workplace. </a:t>
            </a:r>
          </a:p>
          <a:p>
            <a:endParaRPr lang="en-GB" dirty="0"/>
          </a:p>
        </p:txBody>
      </p:sp>
      <p:sp>
        <p:nvSpPr>
          <p:cNvPr id="4" name="Slide Number Placeholder 3"/>
          <p:cNvSpPr>
            <a:spLocks noGrp="1"/>
          </p:cNvSpPr>
          <p:nvPr>
            <p:ph type="sldNum" sz="quarter" idx="10"/>
          </p:nvPr>
        </p:nvSpPr>
        <p:spPr/>
        <p:txBody>
          <a:bodyPr/>
          <a:lstStyle/>
          <a:p>
            <a:fld id="{3564BB45-1B73-0D44-A4A3-BA780C259DC7}" type="slidenum">
              <a:rPr lang="en-GB" smtClean="0"/>
              <a:pPr/>
              <a:t>11</a:t>
            </a:fld>
            <a:endParaRPr lang="en-GB" dirty="0"/>
          </a:p>
        </p:txBody>
      </p:sp>
    </p:spTree>
    <p:extLst>
      <p:ext uri="{BB962C8B-B14F-4D97-AF65-F5344CB8AC3E}">
        <p14:creationId xmlns:p14="http://schemas.microsoft.com/office/powerpoint/2010/main" val="1827326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64BB45-1B73-0D44-A4A3-BA780C259DC7}" type="slidenum">
              <a:rPr lang="en-GB" smtClean="0"/>
              <a:pPr/>
              <a:t>12</a:t>
            </a:fld>
            <a:endParaRPr lang="en-GB" dirty="0"/>
          </a:p>
        </p:txBody>
      </p:sp>
    </p:spTree>
    <p:extLst>
      <p:ext uri="{BB962C8B-B14F-4D97-AF65-F5344CB8AC3E}">
        <p14:creationId xmlns:p14="http://schemas.microsoft.com/office/powerpoint/2010/main" val="1827326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64BB45-1B73-0D44-A4A3-BA780C259DC7}" type="slidenum">
              <a:rPr lang="en-GB" smtClean="0"/>
              <a:pPr/>
              <a:t>13</a:t>
            </a:fld>
            <a:endParaRPr lang="en-GB" dirty="0"/>
          </a:p>
        </p:txBody>
      </p:sp>
    </p:spTree>
    <p:extLst>
      <p:ext uri="{BB962C8B-B14F-4D97-AF65-F5344CB8AC3E}">
        <p14:creationId xmlns:p14="http://schemas.microsoft.com/office/powerpoint/2010/main" val="291812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Thinkstock image:</a:t>
            </a:r>
            <a:r>
              <a:rPr lang="en-GB" sz="1200" b="1"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531213903</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64BB45-1B73-0D44-A4A3-BA780C259DC7}" type="slidenum">
              <a:rPr lang="en-GB" smtClean="0"/>
              <a:pPr/>
              <a:t>14</a:t>
            </a:fld>
            <a:endParaRPr lang="en-GB" dirty="0"/>
          </a:p>
        </p:txBody>
      </p:sp>
    </p:spTree>
    <p:extLst>
      <p:ext uri="{BB962C8B-B14F-4D97-AF65-F5344CB8AC3E}">
        <p14:creationId xmlns:p14="http://schemas.microsoft.com/office/powerpoint/2010/main" val="1265234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 Who should you report to on arrival?</a:t>
            </a:r>
          </a:p>
          <a:p>
            <a:r>
              <a:rPr lang="en-GB" sz="1200" kern="1200" dirty="0" smtClean="0">
                <a:solidFill>
                  <a:schemeClr val="tx1"/>
                </a:solidFill>
                <a:effectLst/>
                <a:latin typeface="+mn-lt"/>
                <a:ea typeface="+mn-ea"/>
                <a:cs typeface="+mn-cs"/>
              </a:rPr>
              <a:t>2.  Is appropriate lifting equipment available for (un)loading vehicles? And who will load/unload the vehicle and what equipment will be required.</a:t>
            </a:r>
          </a:p>
          <a:p>
            <a:r>
              <a:rPr lang="en-GB" sz="1200" kern="1200" dirty="0" smtClean="0">
                <a:solidFill>
                  <a:schemeClr val="tx1"/>
                </a:solidFill>
                <a:effectLst/>
                <a:latin typeface="+mn-lt"/>
                <a:ea typeface="+mn-ea"/>
                <a:cs typeface="+mn-cs"/>
              </a:rPr>
              <a:t>3. Are the load(s), the delivery vehicle(s) and the handling vehicle(s) compatible with each other?</a:t>
            </a:r>
          </a:p>
          <a:p>
            <a:r>
              <a:rPr lang="en-GB" sz="1200" kern="1200" dirty="0" smtClean="0">
                <a:solidFill>
                  <a:schemeClr val="tx1"/>
                </a:solidFill>
                <a:effectLst/>
                <a:latin typeface="+mn-lt"/>
                <a:ea typeface="+mn-ea"/>
                <a:cs typeface="+mn-cs"/>
              </a:rPr>
              <a:t>4. Are parking brakes always used on trailers and tractive units to prevent unwanted movement, eg when coupling vehicles?</a:t>
            </a:r>
          </a:p>
          <a:p>
            <a:r>
              <a:rPr lang="en-GB" sz="1200" kern="1200" dirty="0" smtClean="0">
                <a:solidFill>
                  <a:schemeClr val="tx1"/>
                </a:solidFill>
                <a:effectLst/>
                <a:latin typeface="+mn-lt"/>
                <a:ea typeface="+mn-ea"/>
                <a:cs typeface="+mn-cs"/>
              </a:rPr>
              <a:t>6. What things should you be looking for when loading/unloading your vehicle?</a:t>
            </a:r>
          </a:p>
          <a:p>
            <a:r>
              <a:rPr lang="en-GB" sz="1200" kern="1200" dirty="0" smtClean="0">
                <a:solidFill>
                  <a:schemeClr val="tx1"/>
                </a:solidFill>
                <a:effectLst/>
                <a:latin typeface="+mn-lt"/>
                <a:ea typeface="+mn-ea"/>
                <a:cs typeface="+mn-cs"/>
              </a:rPr>
              <a:t>7. What should you do if the load shifts during the journey?</a:t>
            </a: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64BB45-1B73-0D44-A4A3-BA780C259DC7}" type="slidenum">
              <a:rPr lang="en-GB" smtClean="0"/>
              <a:pPr/>
              <a:t>15</a:t>
            </a:fld>
            <a:endParaRPr lang="en-GB" dirty="0"/>
          </a:p>
        </p:txBody>
      </p:sp>
    </p:spTree>
    <p:extLst>
      <p:ext uri="{BB962C8B-B14F-4D97-AF65-F5344CB8AC3E}">
        <p14:creationId xmlns:p14="http://schemas.microsoft.com/office/powerpoint/2010/main" val="2918120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sum up, we need to make sure vehicles are loaded safely, loads in normal and emergency situations do not cause a hazard and that appropriate load restraints are used. This is done to prevent goods from falling onto roads while on the journey, prevent goods getting damaged in transit and reduce the likelihood of accidents and fines.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law requires a load to be arranged and secured so that there is no likelihood of danger, injury or nuisance to any person. Penalties for overloading can result in prosecution. It is your responsibility as a driver to ensure your vehicle is loaded safely whether you loaded it or not.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Risk assessments are again required by law and are an essential part of identifying sensible measures to control the risks in your workplace. They help you decide whether you have covered all you need to.</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Thank you for your time – and now I would like your feedback.</a:t>
            </a:r>
          </a:p>
          <a:p>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3564BB45-1B73-0D44-A4A3-BA780C259DC7}" type="slidenum">
              <a:rPr lang="en-GB" smtClean="0"/>
              <a:pPr/>
              <a:t>16</a:t>
            </a:fld>
            <a:endParaRPr lang="en-GB" dirty="0"/>
          </a:p>
        </p:txBody>
      </p:sp>
    </p:spTree>
    <p:extLst>
      <p:ext uri="{BB962C8B-B14F-4D97-AF65-F5344CB8AC3E}">
        <p14:creationId xmlns:p14="http://schemas.microsoft.com/office/powerpoint/2010/main" val="2504038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drivers</a:t>
            </a:r>
            <a:r>
              <a:rPr lang="en-GB" baseline="0" dirty="0" smtClean="0"/>
              <a:t> if they have any questions. </a:t>
            </a:r>
            <a:r>
              <a:rPr lang="en-GB" sz="1200" kern="1200" dirty="0" smtClean="0">
                <a:solidFill>
                  <a:schemeClr val="tx1"/>
                </a:solidFill>
                <a:effectLst/>
                <a:latin typeface="+mn-lt"/>
                <a:ea typeface="+mn-ea"/>
                <a:cs typeface="+mn-cs"/>
              </a:rPr>
              <a:t>If you have difficulty with any questions, seek further advice from your manager.</a:t>
            </a:r>
          </a:p>
          <a:p>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Encourage discussion at the end of the presentation so drivers can interact with one another.</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Follow up any points that are raised at the presentation, eg by holding a further, perhaps more specific session on issues in relation to working at height and the prevention</a:t>
            </a:r>
            <a:r>
              <a:rPr lang="en-GB" sz="1200" kern="1200" baseline="0" dirty="0" smtClean="0">
                <a:solidFill>
                  <a:schemeClr val="tx1"/>
                </a:solidFill>
                <a:effectLst/>
                <a:latin typeface="+mn-lt"/>
                <a:ea typeface="+mn-ea"/>
                <a:cs typeface="+mn-cs"/>
              </a:rPr>
              <a:t> of fall from vehicles</a:t>
            </a:r>
            <a:r>
              <a:rPr lang="en-GB" sz="1200" kern="1200" dirty="0" smtClean="0">
                <a:solidFill>
                  <a:schemeClr val="tx1"/>
                </a:solidFill>
                <a:effectLst/>
                <a:latin typeface="+mn-lt"/>
                <a:ea typeface="+mn-ea"/>
                <a:cs typeface="+mn-cs"/>
              </a:rPr>
              <a:t> which may have been raised in the presentation</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Issue out a toolbox talk register and remind drivers to complete this, as their attendance record will be important.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Thank them for their time and ask for feedback.</a:t>
            </a:r>
          </a:p>
          <a:p>
            <a:endParaRPr lang="en-GB" dirty="0"/>
          </a:p>
        </p:txBody>
      </p:sp>
      <p:sp>
        <p:nvSpPr>
          <p:cNvPr id="4" name="Slide Number Placeholder 3"/>
          <p:cNvSpPr>
            <a:spLocks noGrp="1"/>
          </p:cNvSpPr>
          <p:nvPr>
            <p:ph type="sldNum" sz="quarter" idx="10"/>
          </p:nvPr>
        </p:nvSpPr>
        <p:spPr/>
        <p:txBody>
          <a:bodyPr/>
          <a:lstStyle/>
          <a:p>
            <a:fld id="{3564BB45-1B73-0D44-A4A3-BA780C259DC7}" type="slidenum">
              <a:rPr lang="en-GB" smtClean="0"/>
              <a:pPr/>
              <a:t>17</a:t>
            </a:fld>
            <a:endParaRPr lang="en-GB" dirty="0"/>
          </a:p>
        </p:txBody>
      </p:sp>
    </p:spTree>
    <p:extLst>
      <p:ext uri="{BB962C8B-B14F-4D97-AF65-F5344CB8AC3E}">
        <p14:creationId xmlns:p14="http://schemas.microsoft.com/office/powerpoint/2010/main" val="330846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Explain</a:t>
            </a:r>
            <a:r>
              <a:rPr lang="en-GB" sz="1200" kern="1200" baseline="0" dirty="0" smtClean="0">
                <a:solidFill>
                  <a:schemeClr val="tx1"/>
                </a:solidFill>
                <a:effectLst/>
                <a:latin typeface="+mn-lt"/>
                <a:ea typeface="+mn-ea"/>
                <a:cs typeface="+mn-cs"/>
              </a:rPr>
              <a:t> what FORS is: ‘FORS</a:t>
            </a:r>
            <a:r>
              <a:rPr lang="en-GB" sz="2200" i="1" dirty="0" smtClean="0">
                <a:solidFill>
                  <a:srgbClr val="00B0F0"/>
                </a:solidFill>
                <a:latin typeface="AECOM Sans" pitchFamily="34" charset="0"/>
                <a:ea typeface="AECOM Sans" pitchFamily="34" charset="0"/>
                <a:cs typeface="AECOM Sans" pitchFamily="34" charset="0"/>
              </a:rPr>
              <a:t> aims to raise the level of quality within fleet operations, and demonstrate which operators are achieving the standard’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smtClean="0">
                <a:solidFill>
                  <a:schemeClr val="tx1"/>
                </a:solidFill>
                <a:effectLst/>
                <a:latin typeface="+mn-lt"/>
                <a:ea typeface="+mn-ea"/>
                <a:cs typeface="+mn-cs"/>
              </a:rPr>
              <a:t>You should explain to driver</a:t>
            </a:r>
            <a:r>
              <a:rPr lang="en-GB" sz="1200" kern="1200" baseline="0" dirty="0" smtClean="0">
                <a:solidFill>
                  <a:schemeClr val="tx1"/>
                </a:solidFill>
                <a:effectLst/>
                <a:latin typeface="+mn-lt"/>
                <a:ea typeface="+mn-ea"/>
                <a:cs typeface="+mn-cs"/>
              </a:rPr>
              <a:t> what you want to achieve by giving this talk</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Explain the importance of </a:t>
            </a:r>
            <a:r>
              <a:rPr lang="en-GB" sz="1200" kern="1200" dirty="0" smtClean="0">
                <a:solidFill>
                  <a:schemeClr val="tx1"/>
                </a:solidFill>
                <a:latin typeface="+mn-lt"/>
                <a:ea typeface="+mn-ea"/>
                <a:cs typeface="+mn-cs"/>
              </a:rPr>
              <a:t>FORS to the company and to</a:t>
            </a:r>
            <a:r>
              <a:rPr lang="en-GB" sz="1200" kern="1200" baseline="0" dirty="0" smtClean="0">
                <a:solidFill>
                  <a:schemeClr val="tx1"/>
                </a:solidFill>
                <a:latin typeface="+mn-lt"/>
                <a:ea typeface="+mn-ea"/>
                <a:cs typeface="+mn-cs"/>
              </a:rPr>
              <a:t> the </a:t>
            </a:r>
            <a:r>
              <a:rPr lang="en-GB" sz="1200" kern="1200" dirty="0" smtClean="0">
                <a:solidFill>
                  <a:schemeClr val="tx1"/>
                </a:solidFill>
                <a:latin typeface="+mn-lt"/>
                <a:ea typeface="+mn-ea"/>
                <a:cs typeface="+mn-cs"/>
              </a:rPr>
              <a:t>drivers</a:t>
            </a:r>
          </a:p>
          <a:p>
            <a:pPr marL="171450" marR="0" indent="-17145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 all the images or examples used in the talk may be relevant to how you work.  Where this is the case, use examples from your own workforce. </a:t>
            </a:r>
          </a:p>
          <a:p>
            <a:endParaRPr lang="en-GB" dirty="0"/>
          </a:p>
        </p:txBody>
      </p:sp>
      <p:sp>
        <p:nvSpPr>
          <p:cNvPr id="4" name="Slide Number Placeholder 3"/>
          <p:cNvSpPr>
            <a:spLocks noGrp="1"/>
          </p:cNvSpPr>
          <p:nvPr>
            <p:ph type="sldNum" sz="quarter" idx="10"/>
          </p:nvPr>
        </p:nvSpPr>
        <p:spPr/>
        <p:txBody>
          <a:bodyPr/>
          <a:lstStyle/>
          <a:p>
            <a:fld id="{3564BB45-1B73-0D44-A4A3-BA780C259DC7}" type="slidenum">
              <a:rPr lang="en-GB" smtClean="0"/>
              <a:pPr/>
              <a:t>1</a:t>
            </a:fld>
            <a:endParaRPr lang="en-GB" dirty="0"/>
          </a:p>
        </p:txBody>
      </p:sp>
    </p:spTree>
    <p:extLst>
      <p:ext uri="{BB962C8B-B14F-4D97-AF65-F5344CB8AC3E}">
        <p14:creationId xmlns:p14="http://schemas.microsoft.com/office/powerpoint/2010/main" val="808962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Thinkstock image: </a:t>
            </a:r>
            <a:r>
              <a:rPr lang="en-GB" sz="1200" b="0" i="0" u="none" strike="noStrike" kern="1200" dirty="0" smtClean="0">
                <a:solidFill>
                  <a:schemeClr val="tx1"/>
                </a:solidFill>
                <a:effectLst/>
                <a:latin typeface="+mn-lt"/>
                <a:ea typeface="+mn-ea"/>
                <a:cs typeface="+mn-cs"/>
                <a:hlinkClick r:id="rId3"/>
              </a:rPr>
              <a:t>508327408</a:t>
            </a:r>
            <a:endParaRPr lang="en-GB"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aim of this toolbox talk is to communicate this companies safe loading/unloading policy to all drivers (including sub-contracted and agency), and loading staff of ensuring that vehicles are safely loaded, loads in normal and emergency situations do not cause a hazard and that appropriate load restraints are used.</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64BB45-1B73-0D44-A4A3-BA780C259DC7}" type="slidenum">
              <a:rPr lang="en-GB" smtClean="0"/>
              <a:pPr/>
              <a:t>2</a:t>
            </a:fld>
            <a:endParaRPr lang="en-GB" dirty="0"/>
          </a:p>
        </p:txBody>
      </p:sp>
    </p:spTree>
    <p:extLst>
      <p:ext uri="{BB962C8B-B14F-4D97-AF65-F5344CB8AC3E}">
        <p14:creationId xmlns:p14="http://schemas.microsoft.com/office/powerpoint/2010/main" val="126523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i="0" u="none" strike="noStrike" kern="1200" dirty="0" smtClean="0">
                <a:solidFill>
                  <a:schemeClr val="tx1"/>
                </a:solidFill>
                <a:effectLst/>
                <a:latin typeface="+mn-lt"/>
                <a:ea typeface="+mn-ea"/>
                <a:cs typeface="+mn-cs"/>
              </a:rPr>
              <a:t>Thinkstock</a:t>
            </a:r>
            <a:r>
              <a:rPr lang="en-GB" sz="1200" b="1" i="0" u="none" strike="noStrike" kern="1200" baseline="0" dirty="0" smtClean="0">
                <a:solidFill>
                  <a:schemeClr val="tx1"/>
                </a:solidFill>
                <a:effectLst/>
                <a:latin typeface="+mn-lt"/>
                <a:ea typeface="+mn-ea"/>
                <a:cs typeface="+mn-cs"/>
              </a:rPr>
              <a:t> image: </a:t>
            </a:r>
            <a:r>
              <a:rPr lang="en-GB" sz="1200" b="0" i="0" u="none" strike="noStrike" kern="1200" dirty="0" smtClean="0">
                <a:solidFill>
                  <a:schemeClr val="tx1"/>
                </a:solidFill>
                <a:effectLst/>
                <a:latin typeface="+mn-lt"/>
                <a:ea typeface="+mn-ea"/>
                <a:cs typeface="+mn-cs"/>
                <a:hlinkClick r:id="rId3"/>
              </a:rPr>
              <a:t>504865660</a:t>
            </a:r>
            <a:endParaRPr lang="en-GB" sz="1200" b="0" i="0" u="none" strike="noStrike"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toolbox talk covers how to load a vehicle safely, who’s responsibility this is and when load safety checks should be carried out. It also highlights what a risk assessment is what it should include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Our company goal is to minimise the risk of incidents or injury to the public.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talk will end with some confirmatory questions, so listen up!</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64BB45-1B73-0D44-A4A3-BA780C259DC7}" type="slidenum">
              <a:rPr lang="en-GB" smtClean="0"/>
              <a:pPr/>
              <a:t>3</a:t>
            </a:fld>
            <a:endParaRPr lang="en-GB" dirty="0"/>
          </a:p>
        </p:txBody>
      </p:sp>
    </p:spTree>
    <p:extLst>
      <p:ext uri="{BB962C8B-B14F-4D97-AF65-F5344CB8AC3E}">
        <p14:creationId xmlns:p14="http://schemas.microsoft.com/office/powerpoint/2010/main" val="1265234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x-none" sz="1200" kern="1200" smtClean="0">
                <a:solidFill>
                  <a:schemeClr val="tx1"/>
                </a:solidFill>
                <a:effectLst/>
                <a:latin typeface="+mn-lt"/>
                <a:ea typeface="+mn-ea"/>
                <a:cs typeface="+mn-cs"/>
              </a:rPr>
              <a:t>During 2013/14, DVSA issued over 2,000 prohibitions to vehicles which presented a road safety risk because of how their load was secured.</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x-none" sz="1200" kern="1200" smtClean="0">
                <a:solidFill>
                  <a:schemeClr val="tx1"/>
                </a:solidFill>
                <a:effectLst/>
                <a:latin typeface="+mn-lt"/>
                <a:ea typeface="+mn-ea"/>
                <a:cs typeface="+mn-cs"/>
              </a:rPr>
              <a:t>In the same period, Highways </a:t>
            </a:r>
            <a:r>
              <a:rPr lang="en-GB" sz="1200" kern="1200" dirty="0" smtClean="0">
                <a:solidFill>
                  <a:schemeClr val="tx1"/>
                </a:solidFill>
                <a:effectLst/>
                <a:latin typeface="+mn-lt"/>
                <a:ea typeface="+mn-ea"/>
                <a:cs typeface="+mn-cs"/>
              </a:rPr>
              <a:t>England</a:t>
            </a:r>
            <a:r>
              <a:rPr lang="x-none" sz="1200" kern="1200" smtClean="0">
                <a:solidFill>
                  <a:schemeClr val="tx1"/>
                </a:solidFill>
                <a:effectLst/>
                <a:latin typeface="+mn-lt"/>
                <a:ea typeface="+mn-ea"/>
                <a:cs typeface="+mn-cs"/>
              </a:rPr>
              <a:t> reported over 22,000 road impact incidents caused by objects falling from vehicles. This is dangerous to all road users</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Y</a:t>
            </a:r>
            <a:r>
              <a:rPr lang="x-none" sz="1200" kern="1200" smtClean="0">
                <a:solidFill>
                  <a:schemeClr val="tx1"/>
                </a:solidFill>
                <a:effectLst/>
                <a:latin typeface="+mn-lt"/>
                <a:ea typeface="+mn-ea"/>
                <a:cs typeface="+mn-cs"/>
              </a:rPr>
              <a:t>ou are </a:t>
            </a:r>
            <a:r>
              <a:rPr lang="x-none" sz="1200" b="1" kern="1200" smtClean="0">
                <a:solidFill>
                  <a:schemeClr val="tx1"/>
                </a:solidFill>
                <a:effectLst/>
                <a:latin typeface="+mn-lt"/>
                <a:ea typeface="+mn-ea"/>
                <a:cs typeface="+mn-cs"/>
              </a:rPr>
              <a:t>bound by law </a:t>
            </a:r>
            <a:r>
              <a:rPr lang="x-none" sz="1200" kern="1200" smtClean="0">
                <a:solidFill>
                  <a:schemeClr val="tx1"/>
                </a:solidFill>
                <a:effectLst/>
                <a:latin typeface="+mn-lt"/>
                <a:ea typeface="+mn-ea"/>
                <a:cs typeface="+mn-cs"/>
              </a:rPr>
              <a:t>to pay attention to the weigh</a:t>
            </a:r>
            <a:r>
              <a:rPr lang="en-GB" sz="1200" kern="1200" dirty="0" smtClean="0">
                <a:solidFill>
                  <a:schemeClr val="tx1"/>
                </a:solidFill>
                <a:effectLst/>
                <a:latin typeface="+mn-lt"/>
                <a:ea typeface="+mn-ea"/>
                <a:cs typeface="+mn-cs"/>
              </a:rPr>
              <a:t>t</a:t>
            </a:r>
            <a:r>
              <a:rPr lang="x-none" sz="1200" kern="1200" smtClean="0">
                <a:solidFill>
                  <a:schemeClr val="tx1"/>
                </a:solidFill>
                <a:effectLst/>
                <a:latin typeface="+mn-lt"/>
                <a:ea typeface="+mn-ea"/>
                <a:cs typeface="+mn-cs"/>
              </a:rPr>
              <a:t>, size and security of any load carried on your vehicle. The law requires a load to be arranged and secured so that there is no likelihood of danger, injury or nuisance to any person.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564BB45-1B73-0D44-A4A3-BA780C259DC7}" type="slidenum">
              <a:rPr lang="en-GB" smtClean="0"/>
              <a:pPr/>
              <a:t>4</a:t>
            </a:fld>
            <a:endParaRPr lang="en-GB" dirty="0"/>
          </a:p>
        </p:txBody>
      </p:sp>
    </p:spTree>
    <p:extLst>
      <p:ext uri="{BB962C8B-B14F-4D97-AF65-F5344CB8AC3E}">
        <p14:creationId xmlns:p14="http://schemas.microsoft.com/office/powerpoint/2010/main" val="650852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64BB45-1B73-0D44-A4A3-BA780C259DC7}" type="slidenum">
              <a:rPr lang="en-GB" smtClean="0"/>
              <a:pPr/>
              <a:t>5</a:t>
            </a:fld>
            <a:endParaRPr lang="en-GB" dirty="0"/>
          </a:p>
        </p:txBody>
      </p:sp>
    </p:spTree>
    <p:extLst>
      <p:ext uri="{BB962C8B-B14F-4D97-AF65-F5344CB8AC3E}">
        <p14:creationId xmlns:p14="http://schemas.microsoft.com/office/powerpoint/2010/main" val="65085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kern="1200" dirty="0" smtClean="0">
                <a:solidFill>
                  <a:schemeClr val="tx1"/>
                </a:solidFill>
                <a:effectLst/>
                <a:latin typeface="+mn-lt"/>
                <a:ea typeface="+mn-ea"/>
                <a:cs typeface="+mn-cs"/>
              </a:rPr>
              <a:t>Thinkstock image:</a:t>
            </a:r>
            <a:r>
              <a:rPr lang="en-GB" sz="1200" b="1"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453518925</a:t>
            </a:r>
            <a:endParaRPr lang="en-GB"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Both you (including sub-contracted and agency) and all loading staff are required to know how to load a vehicle safely.</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You and anyone responsible for loading a vehicle must make sure that the right type of vehicle is used for the load and that the load is distributed evenly and secured correctly.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If you’re responsible for loading vehicles, you should make sure that they’re loaded so the load remains in a safe condition during loading, transit and unloading.</a:t>
            </a:r>
          </a:p>
          <a:p>
            <a:pPr marL="171450" indent="-171450">
              <a:buFont typeface="Arial" panose="020B0604020202020204" pitchFamily="34" charset="0"/>
              <a:buChar char="•"/>
            </a:pPr>
            <a:endParaRPr lang="en-GB"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smtClean="0">
                <a:solidFill>
                  <a:schemeClr val="tx1"/>
                </a:solidFill>
                <a:effectLst/>
                <a:latin typeface="+mn-lt"/>
                <a:ea typeface="+mn-ea"/>
                <a:cs typeface="+mn-cs"/>
              </a:rPr>
              <a:t>Emphasis</a:t>
            </a:r>
            <a:r>
              <a:rPr lang="en-GB" sz="1200" b="1" kern="1200" baseline="0" dirty="0" smtClean="0">
                <a:solidFill>
                  <a:schemeClr val="tx1"/>
                </a:solidFill>
                <a:effectLst/>
                <a:latin typeface="+mn-lt"/>
                <a:ea typeface="+mn-ea"/>
                <a:cs typeface="+mn-cs"/>
              </a:rPr>
              <a:t>e on this point: </a:t>
            </a:r>
            <a:r>
              <a:rPr lang="en-GB" sz="1200" b="0" kern="1200" dirty="0" smtClean="0">
                <a:solidFill>
                  <a:schemeClr val="tx1"/>
                </a:solidFill>
                <a:effectLst/>
                <a:latin typeface="+mn-lt"/>
                <a:ea typeface="+mn-ea"/>
                <a:cs typeface="+mn-cs"/>
              </a:rPr>
              <a:t>If you are the driver but did not witness the vehicle being loaded / unloaded then you should check that the load is in a safe condition before you commence / continue your journey.</a:t>
            </a:r>
          </a:p>
          <a:p>
            <a:endParaRPr lang="en-GB"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64BB45-1B73-0D44-A4A3-BA780C259DC7}" type="slidenum">
              <a:rPr lang="en-GB" smtClean="0"/>
              <a:pPr/>
              <a:t>6</a:t>
            </a:fld>
            <a:endParaRPr lang="en-GB" dirty="0"/>
          </a:p>
        </p:txBody>
      </p:sp>
    </p:spTree>
    <p:extLst>
      <p:ext uri="{BB962C8B-B14F-4D97-AF65-F5344CB8AC3E}">
        <p14:creationId xmlns:p14="http://schemas.microsoft.com/office/powerpoint/2010/main" val="126523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Select the questions which are relevant</a:t>
            </a:r>
            <a:r>
              <a:rPr lang="en-GB" sz="1200" b="1" kern="1200" baseline="0" dirty="0" smtClean="0">
                <a:solidFill>
                  <a:schemeClr val="tx1"/>
                </a:solidFill>
                <a:effectLst/>
                <a:latin typeface="+mn-lt"/>
                <a:ea typeface="+mn-ea"/>
                <a:cs typeface="+mn-cs"/>
              </a:rPr>
              <a:t> to your work place</a:t>
            </a:r>
            <a:endParaRPr lang="en-GB" sz="1200" b="1" kern="1200" dirty="0" smtClean="0">
              <a:solidFill>
                <a:schemeClr val="tx1"/>
              </a:solidFill>
              <a:effectLst/>
              <a:latin typeface="+mn-lt"/>
              <a:ea typeface="+mn-ea"/>
              <a:cs typeface="+mn-cs"/>
            </a:endParaRPr>
          </a:p>
          <a:p>
            <a:endParaRPr lang="en-GB" sz="1200" b="0" kern="1200" dirty="0" smtClean="0">
              <a:solidFill>
                <a:schemeClr val="tx1"/>
              </a:solidFill>
              <a:effectLst/>
              <a:latin typeface="+mn-lt"/>
              <a:ea typeface="+mn-ea"/>
              <a:cs typeface="+mn-cs"/>
            </a:endParaRPr>
          </a:p>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A risk assessment is a systematic process of evaluating the potential risks that may be involved in a projected activity or undertaking. </a:t>
            </a:r>
          </a:p>
          <a:p>
            <a:r>
              <a:rPr lang="en-GB" sz="1200" b="0" kern="1200" dirty="0" smtClean="0">
                <a:solidFill>
                  <a:schemeClr val="tx1"/>
                </a:solidFill>
                <a:effectLst/>
                <a:latin typeface="+mn-lt"/>
                <a:ea typeface="+mn-ea"/>
                <a:cs typeface="+mn-cs"/>
              </a:rPr>
              <a:t>The risk assessment should cover the following:</a:t>
            </a:r>
          </a:p>
          <a:p>
            <a:r>
              <a:rPr lang="en-GB" sz="1200" b="0" kern="1200" dirty="0" smtClean="0">
                <a:solidFill>
                  <a:schemeClr val="tx1"/>
                </a:solidFill>
                <a:effectLst/>
                <a:latin typeface="+mn-lt"/>
                <a:ea typeface="+mn-ea"/>
                <a:cs typeface="+mn-cs"/>
              </a:rPr>
              <a:t>Are loading/unloading operations carried out in an area away from passing traffic, pedestrians and others not involved in the loading/unloading operation?</a:t>
            </a:r>
          </a:p>
          <a:p>
            <a:r>
              <a:rPr lang="en-GB" sz="1200" b="0" kern="1200" dirty="0" smtClean="0">
                <a:solidFill>
                  <a:schemeClr val="tx1"/>
                </a:solidFill>
                <a:effectLst/>
                <a:latin typeface="+mn-lt"/>
                <a:ea typeface="+mn-ea"/>
                <a:cs typeface="+mn-cs"/>
              </a:rPr>
              <a:t>Are the load(s), the delivery vehicle(s) and the handling vehicle(s) compatible with each other?</a:t>
            </a:r>
          </a:p>
          <a:p>
            <a:r>
              <a:rPr lang="en-GB" sz="1200" b="0" kern="1200" dirty="0" smtClean="0">
                <a:solidFill>
                  <a:schemeClr val="tx1"/>
                </a:solidFill>
                <a:effectLst/>
                <a:latin typeface="+mn-lt"/>
                <a:ea typeface="+mn-ea"/>
                <a:cs typeface="+mn-cs"/>
              </a:rPr>
              <a:t>Are loading/unloading activities carried out on ground that is flat, firm and free from potholes?</a:t>
            </a:r>
          </a:p>
          <a:p>
            <a:r>
              <a:rPr lang="en-GB" sz="1200" b="0" kern="1200" dirty="0" smtClean="0">
                <a:solidFill>
                  <a:schemeClr val="tx1"/>
                </a:solidFill>
                <a:effectLst/>
                <a:latin typeface="+mn-lt"/>
                <a:ea typeface="+mn-ea"/>
                <a:cs typeface="+mn-cs"/>
              </a:rPr>
              <a:t>Are parking brakes always used on trailers and tractive units to prevent unwanted movement, e.g. when coupling vehicles?</a:t>
            </a:r>
          </a:p>
          <a:p>
            <a:r>
              <a:rPr lang="en-GB" sz="1200" b="0" kern="1200" dirty="0" smtClean="0">
                <a:solidFill>
                  <a:schemeClr val="tx1"/>
                </a:solidFill>
                <a:effectLst/>
                <a:latin typeface="+mn-lt"/>
                <a:ea typeface="+mn-ea"/>
                <a:cs typeface="+mn-cs"/>
              </a:rPr>
              <a:t>Are the vehicles braked and/or stabilised, as appropriate, to prevent unsafe movements during loading and unloading operations?</a:t>
            </a:r>
          </a:p>
          <a:p>
            <a:r>
              <a:rPr lang="en-GB" sz="1200" b="0" kern="1200" dirty="0" smtClean="0">
                <a:solidFill>
                  <a:schemeClr val="tx1"/>
                </a:solidFill>
                <a:effectLst/>
                <a:latin typeface="+mn-lt"/>
                <a:ea typeface="+mn-ea"/>
                <a:cs typeface="+mn-cs"/>
              </a:rPr>
              <a:t>Are systems in place to prevent trucks driving away while they are still being (un)loaded?</a:t>
            </a:r>
          </a:p>
          <a:p>
            <a:r>
              <a:rPr lang="en-GB" sz="1200" b="0" kern="1200" dirty="0" smtClean="0">
                <a:solidFill>
                  <a:schemeClr val="tx1"/>
                </a:solidFill>
                <a:effectLst/>
                <a:latin typeface="+mn-lt"/>
                <a:ea typeface="+mn-ea"/>
                <a:cs typeface="+mn-cs"/>
              </a:rPr>
              <a:t>Are lorry drivers and others kept in a safe place away from the vehicle while (un)loading is carried out (if necessary)?</a:t>
            </a:r>
          </a:p>
          <a:p>
            <a:r>
              <a:rPr lang="en-GB" sz="1200" b="0" kern="1200" dirty="0" smtClean="0">
                <a:solidFill>
                  <a:schemeClr val="tx1"/>
                </a:solidFill>
                <a:effectLst/>
                <a:latin typeface="+mn-lt"/>
                <a:ea typeface="+mn-ea"/>
                <a:cs typeface="+mn-cs"/>
              </a:rPr>
              <a:t>Is there a safe area marked where drivers can observe loading (if necessary)?</a:t>
            </a:r>
          </a:p>
          <a:p>
            <a:r>
              <a:rPr lang="en-GB" sz="1200" b="0" kern="1200" dirty="0" smtClean="0">
                <a:solidFill>
                  <a:schemeClr val="tx1"/>
                </a:solidFill>
                <a:effectLst/>
                <a:latin typeface="+mn-lt"/>
                <a:ea typeface="+mn-ea"/>
                <a:cs typeface="+mn-cs"/>
              </a:rPr>
              <a:t>Has the need for people to go on to the load area of the vehicle been eliminated where possible and if not is safe access provided and used?</a:t>
            </a:r>
          </a:p>
          <a:p>
            <a:r>
              <a:rPr lang="en-GB" sz="1200" b="0" kern="1200" dirty="0" smtClean="0">
                <a:solidFill>
                  <a:schemeClr val="tx1"/>
                </a:solidFill>
                <a:effectLst/>
                <a:latin typeface="+mn-lt"/>
                <a:ea typeface="+mn-ea"/>
                <a:cs typeface="+mn-cs"/>
              </a:rPr>
              <a:t>Is appropriate lifting equipment available for (un)loading vehicles?</a:t>
            </a:r>
          </a:p>
          <a:p>
            <a:r>
              <a:rPr lang="en-GB" sz="1200" b="0" kern="1200" dirty="0" smtClean="0">
                <a:solidFill>
                  <a:schemeClr val="tx1"/>
                </a:solidFill>
                <a:effectLst/>
                <a:latin typeface="+mn-lt"/>
                <a:ea typeface="+mn-ea"/>
                <a:cs typeface="+mn-cs"/>
              </a:rPr>
              <a:t>Is loading/unloading carried out so that, as far as possible, the load is spread evenly to avoid the vehicle or trailer becoming unstable?</a:t>
            </a:r>
          </a:p>
          <a:p>
            <a:r>
              <a:rPr lang="en-GB" sz="1200" b="0" kern="1200" dirty="0" smtClean="0">
                <a:solidFill>
                  <a:schemeClr val="tx1"/>
                </a:solidFill>
                <a:effectLst/>
                <a:latin typeface="+mn-lt"/>
                <a:ea typeface="+mn-ea"/>
                <a:cs typeface="+mn-cs"/>
              </a:rPr>
              <a:t>Are checks made to ensure the load is adequately secured in line with the Department for Transport Code of Practice and not loaded beyond their capacity before the vehicle leaves the site?</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64BB45-1B73-0D44-A4A3-BA780C259DC7}" type="slidenum">
              <a:rPr lang="en-GB" smtClean="0"/>
              <a:pPr/>
              <a:t>7</a:t>
            </a:fld>
            <a:endParaRPr lang="en-GB" dirty="0"/>
          </a:p>
        </p:txBody>
      </p:sp>
    </p:spTree>
    <p:extLst>
      <p:ext uri="{BB962C8B-B14F-4D97-AF65-F5344CB8AC3E}">
        <p14:creationId xmlns:p14="http://schemas.microsoft.com/office/powerpoint/2010/main" val="2918120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64BB45-1B73-0D44-A4A3-BA780C259DC7}" type="slidenum">
              <a:rPr lang="en-GB" smtClean="0"/>
              <a:pPr/>
              <a:t>8</a:t>
            </a:fld>
            <a:endParaRPr lang="en-GB" dirty="0"/>
          </a:p>
        </p:txBody>
      </p:sp>
    </p:spTree>
    <p:extLst>
      <p:ext uri="{BB962C8B-B14F-4D97-AF65-F5344CB8AC3E}">
        <p14:creationId xmlns:p14="http://schemas.microsoft.com/office/powerpoint/2010/main" val="2918120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GB" dirty="0" smtClean="0"/>
              <a:t>Click to edit Master title style</a:t>
            </a:r>
            <a:endParaRPr lang="en-US" dirty="0"/>
          </a:p>
        </p:txBody>
      </p:sp>
      <p:sp>
        <p:nvSpPr>
          <p:cNvPr id="3" name="Content Placeholder 2"/>
          <p:cNvSpPr>
            <a:spLocks noGrp="1"/>
          </p:cNvSpPr>
          <p:nvPr>
            <p:ph idx="1" hasCustomPrompt="1"/>
          </p:nvPr>
        </p:nvSpPr>
        <p:spPr/>
        <p:txBody>
          <a:bodyPr/>
          <a:lstStyle>
            <a:lvl1pPr algn="l">
              <a:defRPr sz="3200" baseline="0"/>
            </a:lvl1pPr>
          </a:lstStyle>
          <a:p>
            <a:pPr lvl="0"/>
            <a:r>
              <a:rPr lang="en-GB" noProof="0" smtClean="0"/>
              <a:t>Section title</a:t>
            </a:r>
          </a:p>
        </p:txBody>
      </p:sp>
      <p:sp>
        <p:nvSpPr>
          <p:cNvPr id="4" name="Rectangle 5"/>
          <p:cNvSpPr>
            <a:spLocks noGrp="1" noChangeArrowheads="1"/>
          </p:cNvSpPr>
          <p:nvPr>
            <p:ph type="ftr" sz="quarter" idx="10"/>
          </p:nvPr>
        </p:nvSpPr>
        <p:spPr>
          <a:xfrm>
            <a:off x="277104" y="6324600"/>
            <a:ext cx="5638800" cy="304800"/>
          </a:xfrm>
          <a:prstGeom prst="rect">
            <a:avLst/>
          </a:prstGeom>
          <a:ln/>
        </p:spPr>
        <p:txBody>
          <a:bodyPr/>
          <a:lstStyle>
            <a:lvl1pPr>
              <a:defRPr/>
            </a:lvl1pPr>
          </a:lstStyle>
          <a:p>
            <a:pPr>
              <a:defRPr/>
            </a:pPr>
            <a:r>
              <a:rPr lang="en-GB" smtClean="0"/>
              <a:t>Module 1: Plan and prepare (Draft 2)</a:t>
            </a:r>
            <a:endParaRPr lang="en-GB" dirty="0"/>
          </a:p>
        </p:txBody>
      </p:sp>
      <p:sp>
        <p:nvSpPr>
          <p:cNvPr id="5" name="Rectangle 6"/>
          <p:cNvSpPr>
            <a:spLocks noGrp="1" noChangeArrowheads="1"/>
          </p:cNvSpPr>
          <p:nvPr>
            <p:ph type="sldNum" sz="quarter" idx="11"/>
          </p:nvPr>
        </p:nvSpPr>
        <p:spPr>
          <a:xfrm>
            <a:off x="8153400" y="6324600"/>
            <a:ext cx="609600" cy="304800"/>
          </a:xfrm>
          <a:prstGeom prst="rect">
            <a:avLst/>
          </a:prstGeom>
          <a:ln/>
        </p:spPr>
        <p:txBody>
          <a:bodyPr/>
          <a:lstStyle>
            <a:lvl1pPr>
              <a:defRPr/>
            </a:lvl1pPr>
          </a:lstStyle>
          <a:p>
            <a:pPr>
              <a:defRPr/>
            </a:pPr>
            <a:fld id="{BCDD38F7-E002-C64D-8F41-4A6DD6B50242}" type="slidenum">
              <a:rPr lang="en-GB"/>
              <a:pPr>
                <a:defRPr/>
              </a:pPr>
              <a:t>‹#›</a:t>
            </a:fld>
            <a:endParaRPr lang="en-GB" dirty="0"/>
          </a:p>
        </p:txBody>
      </p:sp>
      <p:pic>
        <p:nvPicPr>
          <p:cNvPr id="6" name="Picture 2" descr="THANKYOU-20AUG-12.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2700"/>
            <a:ext cx="915511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5330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p:txBody>
      </p:sp>
    </p:spTree>
    <p:extLst>
      <p:ext uri="{BB962C8B-B14F-4D97-AF65-F5344CB8AC3E}">
        <p14:creationId xmlns:p14="http://schemas.microsoft.com/office/powerpoint/2010/main" val="10261493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88885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4" name="Picture 2" descr="THANKYOU-20AUG-12.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2700"/>
            <a:ext cx="915511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0"/>
          </p:nvPr>
        </p:nvSpPr>
        <p:spPr>
          <a:xfrm>
            <a:off x="785910" y="2233760"/>
            <a:ext cx="2248156" cy="499963"/>
          </a:xfrm>
          <a:prstGeom prst="rect">
            <a:avLst/>
          </a:prstGeom>
        </p:spPr>
        <p:txBody>
          <a:bodyPr vert="horz"/>
          <a:lstStyle>
            <a:lvl1pPr marL="0" indent="0">
              <a:buNone/>
              <a:defRPr sz="2000">
                <a:solidFill>
                  <a:srgbClr val="4C4C4C"/>
                </a:solidFill>
                <a:latin typeface="Gill Sans"/>
                <a:cs typeface="Gill Sans"/>
              </a:defRPr>
            </a:lvl1pPr>
            <a:lvl2pPr>
              <a:defRPr sz="2000">
                <a:solidFill>
                  <a:srgbClr val="4C4C4C"/>
                </a:solidFill>
                <a:latin typeface="Gill Sans"/>
                <a:cs typeface="Gill Sans"/>
              </a:defRPr>
            </a:lvl2pPr>
            <a:lvl3pPr>
              <a:defRPr sz="2000">
                <a:solidFill>
                  <a:srgbClr val="4C4C4C"/>
                </a:solidFill>
                <a:latin typeface="Gill Sans"/>
                <a:cs typeface="Gill Sans"/>
              </a:defRPr>
            </a:lvl3pPr>
            <a:lvl4pPr>
              <a:defRPr sz="2000">
                <a:solidFill>
                  <a:srgbClr val="4C4C4C"/>
                </a:solidFill>
                <a:latin typeface="Gill Sans"/>
                <a:cs typeface="Gill Sans"/>
              </a:defRPr>
            </a:lvl4pPr>
            <a:lvl5pPr>
              <a:defRPr sz="2000">
                <a:solidFill>
                  <a:srgbClr val="4C4C4C"/>
                </a:solidFill>
                <a:latin typeface="Gill Sans"/>
                <a:cs typeface="Gill Sans"/>
              </a:defRPr>
            </a:lvl5pPr>
          </a:lstStyle>
          <a:p>
            <a:pPr lvl="0"/>
            <a:r>
              <a:rPr lang="en-GB" dirty="0" smtClean="0"/>
              <a:t>Click to edit Master text styles</a:t>
            </a:r>
          </a:p>
        </p:txBody>
      </p:sp>
      <p:sp>
        <p:nvSpPr>
          <p:cNvPr id="10" name="Title 9"/>
          <p:cNvSpPr>
            <a:spLocks noGrp="1"/>
          </p:cNvSpPr>
          <p:nvPr>
            <p:ph type="title"/>
          </p:nvPr>
        </p:nvSpPr>
        <p:spPr>
          <a:xfrm>
            <a:off x="808024" y="1134286"/>
            <a:ext cx="4245550" cy="1143000"/>
          </a:xfrm>
          <a:prstGeom prst="rect">
            <a:avLst/>
          </a:prstGeom>
        </p:spPr>
        <p:txBody>
          <a:bodyPr vert="horz"/>
          <a:lstStyle>
            <a:lvl1pPr algn="l">
              <a:defRPr sz="3800">
                <a:latin typeface="Gill Sans"/>
                <a:cs typeface="Gill Sans"/>
              </a:defRPr>
            </a:lvl1pPr>
          </a:lstStyle>
          <a:p>
            <a:r>
              <a:rPr lang="en-GB" dirty="0" smtClean="0"/>
              <a:t>Click to edit Master title style</a:t>
            </a:r>
            <a:endParaRPr lang="en-US" dirty="0"/>
          </a:p>
        </p:txBody>
      </p:sp>
    </p:spTree>
    <p:extLst>
      <p:ext uri="{BB962C8B-B14F-4D97-AF65-F5344CB8AC3E}">
        <p14:creationId xmlns:p14="http://schemas.microsoft.com/office/powerpoint/2010/main" val="33665843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815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dirty="0" smtClean="0"/>
              <a:t>Click to edit Master title style</a:t>
            </a:r>
            <a:endParaRPr lang="en-GB" noProof="0" dirty="0"/>
          </a:p>
        </p:txBody>
      </p:sp>
      <p:sp>
        <p:nvSpPr>
          <p:cNvPr id="1027" name="Rectangle 3"/>
          <p:cNvSpPr>
            <a:spLocks noGrp="1" noChangeArrowheads="1"/>
          </p:cNvSpPr>
          <p:nvPr>
            <p:ph type="body" idx="1"/>
          </p:nvPr>
        </p:nvSpPr>
        <p:spPr bwMode="auto">
          <a:xfrm>
            <a:off x="705790" y="1295400"/>
            <a:ext cx="8153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a:t>
            </a:r>
            <a:r>
              <a:rPr lang="en-GB" noProof="0" dirty="0" smtClean="0"/>
              <a:t>level</a:t>
            </a:r>
            <a:endParaRPr lang="en-GB" noProof="0" dirty="0"/>
          </a:p>
        </p:txBody>
      </p:sp>
      <p:cxnSp>
        <p:nvCxnSpPr>
          <p:cNvPr id="9" name="Straight Connector 8"/>
          <p:cNvCxnSpPr/>
          <p:nvPr userDrawn="1"/>
        </p:nvCxnSpPr>
        <p:spPr>
          <a:xfrm>
            <a:off x="420981" y="1017799"/>
            <a:ext cx="8723019" cy="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2" name="Rectangle 1"/>
          <p:cNvSpPr/>
          <p:nvPr userDrawn="1"/>
        </p:nvSpPr>
        <p:spPr bwMode="auto">
          <a:xfrm>
            <a:off x="0" y="6463614"/>
            <a:ext cx="9144000" cy="394385"/>
          </a:xfrm>
          <a:prstGeom prst="rect">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1" name="TextBox 10"/>
          <p:cNvSpPr txBox="1"/>
          <p:nvPr userDrawn="1"/>
        </p:nvSpPr>
        <p:spPr>
          <a:xfrm>
            <a:off x="7179292" y="6475972"/>
            <a:ext cx="1964724" cy="276999"/>
          </a:xfrm>
          <a:prstGeom prst="rect">
            <a:avLst/>
          </a:prstGeom>
          <a:noFill/>
        </p:spPr>
        <p:txBody>
          <a:bodyPr wrap="square" rtlCol="0">
            <a:spAutoFit/>
          </a:bodyPr>
          <a:lstStyle/>
          <a:p>
            <a:r>
              <a:rPr lang="en-GB" sz="1200" dirty="0" smtClean="0">
                <a:solidFill>
                  <a:schemeClr val="bg1"/>
                </a:solidFill>
                <a:latin typeface="Arial" panose="020B0604020202020204" pitchFamily="34" charset="0"/>
                <a:cs typeface="Arial" panose="020B0604020202020204" pitchFamily="34" charset="0"/>
              </a:rPr>
              <a:t>www.fors-online.org.uk</a:t>
            </a:r>
            <a:endParaRPr lang="en-GB"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3579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hf hdr="0" dt="0"/>
  <p:txStyles>
    <p:titleStyle>
      <a:lvl1pPr algn="l" rtl="0" eaLnBrk="1" fontAlgn="base" hangingPunct="1">
        <a:spcBef>
          <a:spcPts val="1000"/>
        </a:spcBef>
        <a:spcAft>
          <a:spcPct val="0"/>
        </a:spcAft>
        <a:defRPr sz="3200" b="1" i="0">
          <a:solidFill>
            <a:schemeClr val="tx1"/>
          </a:solidFill>
          <a:latin typeface="Arial"/>
          <a:ea typeface="+mj-ea"/>
          <a:cs typeface="Arial"/>
        </a:defRPr>
      </a:lvl1pPr>
      <a:lvl2pPr algn="l" rtl="0" eaLnBrk="1" fontAlgn="base" hangingPunct="1">
        <a:spcBef>
          <a:spcPts val="1000"/>
        </a:spcBef>
        <a:spcAft>
          <a:spcPct val="0"/>
        </a:spcAft>
        <a:defRPr sz="3200" b="1">
          <a:solidFill>
            <a:schemeClr val="bg1"/>
          </a:solidFill>
          <a:latin typeface="Arial Black" charset="0"/>
          <a:ea typeface="ＭＳ Ｐゴシック" charset="0"/>
          <a:cs typeface="ＭＳ Ｐゴシック" charset="0"/>
        </a:defRPr>
      </a:lvl2pPr>
      <a:lvl3pPr algn="l" rtl="0" eaLnBrk="1" fontAlgn="base" hangingPunct="1">
        <a:spcBef>
          <a:spcPts val="1000"/>
        </a:spcBef>
        <a:spcAft>
          <a:spcPct val="0"/>
        </a:spcAft>
        <a:defRPr sz="3200" b="1">
          <a:solidFill>
            <a:schemeClr val="bg1"/>
          </a:solidFill>
          <a:latin typeface="Arial Black" charset="0"/>
          <a:ea typeface="ＭＳ Ｐゴシック" charset="0"/>
          <a:cs typeface="ＭＳ Ｐゴシック" charset="0"/>
        </a:defRPr>
      </a:lvl3pPr>
      <a:lvl4pPr algn="l" rtl="0" eaLnBrk="1" fontAlgn="base" hangingPunct="1">
        <a:spcBef>
          <a:spcPts val="1000"/>
        </a:spcBef>
        <a:spcAft>
          <a:spcPct val="0"/>
        </a:spcAft>
        <a:defRPr sz="3200" b="1">
          <a:solidFill>
            <a:schemeClr val="bg1"/>
          </a:solidFill>
          <a:latin typeface="Arial Black" charset="0"/>
          <a:ea typeface="ＭＳ Ｐゴシック" charset="0"/>
          <a:cs typeface="ＭＳ Ｐゴシック" charset="0"/>
        </a:defRPr>
      </a:lvl4pPr>
      <a:lvl5pPr algn="l" rtl="0" eaLnBrk="1" fontAlgn="base" hangingPunct="1">
        <a:spcBef>
          <a:spcPts val="1000"/>
        </a:spcBef>
        <a:spcAft>
          <a:spcPct val="0"/>
        </a:spcAft>
        <a:defRPr sz="3200" b="1">
          <a:solidFill>
            <a:schemeClr val="bg1"/>
          </a:solidFill>
          <a:latin typeface="Arial Black" charset="0"/>
          <a:ea typeface="ＭＳ Ｐゴシック" charset="0"/>
          <a:cs typeface="ＭＳ Ｐゴシック" charset="0"/>
        </a:defRPr>
      </a:lvl5pPr>
      <a:lvl6pPr marL="457200" algn="l" rtl="0" eaLnBrk="1" fontAlgn="base" hangingPunct="1">
        <a:spcBef>
          <a:spcPts val="1000"/>
        </a:spcBef>
        <a:spcAft>
          <a:spcPct val="0"/>
        </a:spcAft>
        <a:defRPr sz="3200" b="1">
          <a:solidFill>
            <a:schemeClr val="bg1"/>
          </a:solidFill>
          <a:latin typeface="Arial Black" charset="0"/>
          <a:ea typeface="ＭＳ Ｐゴシック" charset="0"/>
        </a:defRPr>
      </a:lvl6pPr>
      <a:lvl7pPr marL="914400" algn="l" rtl="0" eaLnBrk="1" fontAlgn="base" hangingPunct="1">
        <a:spcBef>
          <a:spcPts val="1000"/>
        </a:spcBef>
        <a:spcAft>
          <a:spcPct val="0"/>
        </a:spcAft>
        <a:defRPr sz="3200" b="1">
          <a:solidFill>
            <a:schemeClr val="bg1"/>
          </a:solidFill>
          <a:latin typeface="Arial Black" charset="0"/>
          <a:ea typeface="ＭＳ Ｐゴシック" charset="0"/>
        </a:defRPr>
      </a:lvl7pPr>
      <a:lvl8pPr marL="1371600" algn="l" rtl="0" eaLnBrk="1" fontAlgn="base" hangingPunct="1">
        <a:spcBef>
          <a:spcPts val="1000"/>
        </a:spcBef>
        <a:spcAft>
          <a:spcPct val="0"/>
        </a:spcAft>
        <a:defRPr sz="3200" b="1">
          <a:solidFill>
            <a:schemeClr val="bg1"/>
          </a:solidFill>
          <a:latin typeface="Arial Black" charset="0"/>
          <a:ea typeface="ＭＳ Ｐゴシック" charset="0"/>
        </a:defRPr>
      </a:lvl8pPr>
      <a:lvl9pPr marL="1828800" algn="l" rtl="0" eaLnBrk="1" fontAlgn="base" hangingPunct="1">
        <a:spcBef>
          <a:spcPts val="1000"/>
        </a:spcBef>
        <a:spcAft>
          <a:spcPct val="0"/>
        </a:spcAft>
        <a:defRPr sz="3200" b="1">
          <a:solidFill>
            <a:schemeClr val="bg1"/>
          </a:solidFill>
          <a:latin typeface="Arial Black" charset="0"/>
          <a:ea typeface="ＭＳ Ｐゴシック" charset="0"/>
        </a:defRPr>
      </a:lvl9pPr>
    </p:titleStyle>
    <p:bodyStyle>
      <a:lvl1pPr marL="0" indent="0" algn="l" rtl="0" eaLnBrk="1" fontAlgn="base" hangingPunct="1">
        <a:spcBef>
          <a:spcPts val="1600"/>
        </a:spcBef>
        <a:spcAft>
          <a:spcPct val="0"/>
        </a:spcAft>
        <a:defRPr sz="2400">
          <a:solidFill>
            <a:srgbClr val="000000"/>
          </a:solidFill>
          <a:latin typeface="Arial"/>
          <a:ea typeface="+mn-ea"/>
          <a:cs typeface="Arial"/>
        </a:defRPr>
      </a:lvl1pPr>
      <a:lvl2pPr marL="358775" indent="-358775" algn="l" rtl="0" eaLnBrk="1" fontAlgn="base" hangingPunct="1">
        <a:spcBef>
          <a:spcPts val="1600"/>
        </a:spcBef>
        <a:spcAft>
          <a:spcPct val="0"/>
        </a:spcAft>
        <a:buClr>
          <a:schemeClr val="tx1"/>
        </a:buClr>
        <a:buFont typeface="Lucida Grande"/>
        <a:buChar char="●"/>
        <a:defRPr sz="2400">
          <a:solidFill>
            <a:srgbClr val="000000"/>
          </a:solidFill>
          <a:latin typeface="Arial"/>
          <a:ea typeface="+mn-ea"/>
          <a:cs typeface="Arial"/>
        </a:defRPr>
      </a:lvl2pPr>
      <a:lvl3pPr marL="719138" indent="-360363" algn="l" rtl="0" eaLnBrk="1" fontAlgn="base" hangingPunct="1">
        <a:spcBef>
          <a:spcPts val="1600"/>
        </a:spcBef>
        <a:spcAft>
          <a:spcPct val="0"/>
        </a:spcAft>
        <a:buClr>
          <a:srgbClr val="003399"/>
        </a:buClr>
        <a:buChar char="–"/>
        <a:defRPr sz="2400">
          <a:solidFill>
            <a:srgbClr val="000000"/>
          </a:solidFill>
          <a:latin typeface="Arial"/>
          <a:ea typeface="+mn-ea"/>
          <a:cs typeface="Arial"/>
        </a:defRPr>
      </a:lvl3pPr>
      <a:lvl4pPr marL="1938338" indent="-228600" algn="l" rtl="0" eaLnBrk="1" fontAlgn="base" hangingPunct="1">
        <a:spcBef>
          <a:spcPct val="20000"/>
        </a:spcBef>
        <a:spcAft>
          <a:spcPct val="0"/>
        </a:spcAft>
        <a:defRPr sz="2000">
          <a:solidFill>
            <a:schemeClr val="tx1"/>
          </a:solidFill>
          <a:latin typeface="Times" charset="0"/>
          <a:ea typeface="+mn-ea"/>
        </a:defRPr>
      </a:lvl4pPr>
      <a:lvl5pPr marL="2357438" indent="-228600" algn="l" rtl="0" eaLnBrk="1" fontAlgn="base" hangingPunct="1">
        <a:spcBef>
          <a:spcPct val="20000"/>
        </a:spcBef>
        <a:spcAft>
          <a:spcPct val="0"/>
        </a:spcAft>
        <a:buChar char="»"/>
        <a:defRPr sz="2000">
          <a:solidFill>
            <a:schemeClr val="tx1"/>
          </a:solidFill>
          <a:latin typeface="Times" charset="0"/>
          <a:ea typeface="+mn-ea"/>
        </a:defRPr>
      </a:lvl5pPr>
      <a:lvl6pPr marL="2814638" indent="-228600" algn="l" rtl="0" eaLnBrk="1" fontAlgn="base" hangingPunct="1">
        <a:spcBef>
          <a:spcPct val="20000"/>
        </a:spcBef>
        <a:spcAft>
          <a:spcPct val="0"/>
        </a:spcAft>
        <a:buChar char="»"/>
        <a:defRPr sz="2000">
          <a:solidFill>
            <a:schemeClr val="tx1"/>
          </a:solidFill>
          <a:latin typeface="Times" charset="0"/>
          <a:ea typeface="+mn-ea"/>
        </a:defRPr>
      </a:lvl6pPr>
      <a:lvl7pPr marL="3271838" indent="-228600" algn="l" rtl="0" eaLnBrk="1" fontAlgn="base" hangingPunct="1">
        <a:spcBef>
          <a:spcPct val="20000"/>
        </a:spcBef>
        <a:spcAft>
          <a:spcPct val="0"/>
        </a:spcAft>
        <a:buChar char="»"/>
        <a:defRPr sz="2000">
          <a:solidFill>
            <a:schemeClr val="tx1"/>
          </a:solidFill>
          <a:latin typeface="Times" charset="0"/>
          <a:ea typeface="+mn-ea"/>
        </a:defRPr>
      </a:lvl7pPr>
      <a:lvl8pPr marL="3729038" indent="-228600" algn="l" rtl="0" eaLnBrk="1" fontAlgn="base" hangingPunct="1">
        <a:spcBef>
          <a:spcPct val="20000"/>
        </a:spcBef>
        <a:spcAft>
          <a:spcPct val="0"/>
        </a:spcAft>
        <a:buChar char="»"/>
        <a:defRPr sz="2000">
          <a:solidFill>
            <a:schemeClr val="tx1"/>
          </a:solidFill>
          <a:latin typeface="Times" charset="0"/>
          <a:ea typeface="+mn-ea"/>
        </a:defRPr>
      </a:lvl8pPr>
      <a:lvl9pPr marL="4186238" indent="-228600" algn="l" rtl="0" eaLnBrk="1" fontAlgn="base" hangingPunct="1">
        <a:spcBef>
          <a:spcPct val="20000"/>
        </a:spcBef>
        <a:spcAft>
          <a:spcPct val="0"/>
        </a:spcAft>
        <a:buChar char="»"/>
        <a:defRPr sz="2000">
          <a:solidFill>
            <a:schemeClr val="tx1"/>
          </a:solidFill>
          <a:latin typeface="Times"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941696"/>
            <a:ext cx="8153400" cy="2647665"/>
          </a:xfrm>
        </p:spPr>
        <p:txBody>
          <a:bodyPr/>
          <a:lstStyle/>
          <a:p>
            <a:pPr>
              <a:spcAft>
                <a:spcPts val="1200"/>
              </a:spcAft>
            </a:pPr>
            <a:r>
              <a:rPr lang="en-GB" sz="44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V6</a:t>
            </a:r>
            <a:br>
              <a:rPr lang="en-GB" sz="4400" dirty="0" smtClean="0">
                <a:solidFill>
                  <a:srgbClr val="00B0F0"/>
                </a:solidFill>
                <a:latin typeface="Arial" panose="020B0604020202020204" pitchFamily="34" charset="0"/>
                <a:ea typeface="AECOM Sans" panose="020B0504020202020204" pitchFamily="34" charset="0"/>
                <a:cs typeface="Arial" panose="020B0604020202020204" pitchFamily="34" charset="0"/>
              </a:rPr>
            </a:br>
            <a:r>
              <a:rPr lang="en-GB" sz="44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Safe loading</a:t>
            </a:r>
            <a:endParaRPr lang="en-GB" sz="4000"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spTree>
    <p:extLst>
      <p:ext uri="{BB962C8B-B14F-4D97-AF65-F5344CB8AC3E}">
        <p14:creationId xmlns:p14="http://schemas.microsoft.com/office/powerpoint/2010/main" val="4233387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1154"/>
            <a:ext cx="8153400" cy="762000"/>
          </a:xfrm>
        </p:spPr>
        <p:txBody>
          <a:bodyPr/>
          <a:lstStyle/>
          <a:p>
            <a:pPr eaLnBrk="0" hangingPunct="0">
              <a:spcBef>
                <a:spcPct val="0"/>
              </a:spcBef>
            </a:pPr>
            <a:r>
              <a:rPr lang="en-GB" sz="3000" kern="12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Dynamic risk assessment</a:t>
            </a:r>
            <a:endParaRPr lang="en-GB" sz="3000" kern="1200"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231" y="1140029"/>
            <a:ext cx="7583809" cy="5118281"/>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53" r="4129"/>
          <a:stretch/>
        </p:blipFill>
        <p:spPr bwMode="auto">
          <a:xfrm>
            <a:off x="1497988" y="1722474"/>
            <a:ext cx="6187044" cy="402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356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768" y="1188582"/>
            <a:ext cx="8388000" cy="4904509"/>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560341" y="1321587"/>
            <a:ext cx="4028440" cy="3701315"/>
          </a:xfrm>
        </p:spPr>
        <p:txBody>
          <a:bodyPr/>
          <a:lstStyle/>
          <a:p>
            <a:pPr marL="0" lvl="1" indent="0">
              <a:lnSpc>
                <a:spcPct val="90000"/>
              </a:lnSpc>
              <a:spcAft>
                <a:spcPts val="500"/>
              </a:spcAft>
              <a:buNone/>
              <a:defRPr/>
            </a:pPr>
            <a:r>
              <a:rPr lang="en-GB" sz="2000" dirty="0">
                <a:latin typeface="Arial" panose="020B0604020202020204" pitchFamily="34" charset="0"/>
                <a:ea typeface="AECOM Sans" panose="020B0504020202020204" pitchFamily="34" charset="0"/>
                <a:cs typeface="Arial" panose="020B0604020202020204" pitchFamily="34" charset="0"/>
              </a:rPr>
              <a:t>Use adequate load restraints </a:t>
            </a:r>
          </a:p>
          <a:p>
            <a:pPr marL="0" lvl="1" indent="0">
              <a:lnSpc>
                <a:spcPct val="90000"/>
              </a:lnSpc>
              <a:spcAft>
                <a:spcPts val="500"/>
              </a:spcAft>
              <a:buNone/>
              <a:defRPr/>
            </a:pPr>
            <a:r>
              <a:rPr lang="en-GB" sz="2000" dirty="0" smtClean="0">
                <a:latin typeface="Arial" panose="020B0604020202020204" pitchFamily="34" charset="0"/>
                <a:ea typeface="AECOM Sans" panose="020B0504020202020204" pitchFamily="34" charset="0"/>
                <a:cs typeface="Arial" panose="020B0604020202020204" pitchFamily="34" charset="0"/>
              </a:rPr>
              <a:t>Spread </a:t>
            </a:r>
            <a:r>
              <a:rPr lang="en-GB" sz="2000" dirty="0">
                <a:latin typeface="Arial" panose="020B0604020202020204" pitchFamily="34" charset="0"/>
                <a:ea typeface="AECOM Sans" panose="020B0504020202020204" pitchFamily="34" charset="0"/>
                <a:cs typeface="Arial" panose="020B0604020202020204" pitchFamily="34" charset="0"/>
              </a:rPr>
              <a:t>the load as evenly as possible, during both loading and unloading. </a:t>
            </a:r>
            <a:endParaRPr lang="en-GB" sz="2000" dirty="0" smtClean="0">
              <a:latin typeface="Arial" panose="020B0604020202020204" pitchFamily="34" charset="0"/>
              <a:ea typeface="AECOM Sans" panose="020B0504020202020204" pitchFamily="34" charset="0"/>
              <a:cs typeface="Arial" panose="020B0604020202020204" pitchFamily="34" charset="0"/>
            </a:endParaRPr>
          </a:p>
          <a:p>
            <a:pPr marL="0" lvl="1" indent="0">
              <a:lnSpc>
                <a:spcPct val="90000"/>
              </a:lnSpc>
              <a:spcAft>
                <a:spcPts val="500"/>
              </a:spcAft>
              <a:buNone/>
              <a:defRPr/>
            </a:pPr>
            <a:r>
              <a:rPr lang="en-GB" sz="2000" dirty="0">
                <a:latin typeface="Arial" panose="020B0604020202020204" pitchFamily="34" charset="0"/>
                <a:ea typeface="AECOM Sans" panose="020B0504020202020204" pitchFamily="34" charset="0"/>
                <a:cs typeface="Arial" panose="020B0604020202020204" pitchFamily="34" charset="0"/>
              </a:rPr>
              <a:t>Loads should be secured, or arranged so that they do not slide </a:t>
            </a:r>
            <a:r>
              <a:rPr lang="en-GB" sz="2000" dirty="0" smtClean="0">
                <a:latin typeface="Arial" panose="020B0604020202020204" pitchFamily="34" charset="0"/>
                <a:ea typeface="AECOM Sans" panose="020B0504020202020204" pitchFamily="34" charset="0"/>
                <a:cs typeface="Arial" panose="020B0604020202020204" pitchFamily="34" charset="0"/>
              </a:rPr>
              <a:t>around</a:t>
            </a:r>
          </a:p>
          <a:p>
            <a:pPr marL="0" lvl="1" indent="0">
              <a:lnSpc>
                <a:spcPct val="90000"/>
              </a:lnSpc>
              <a:spcAft>
                <a:spcPts val="500"/>
              </a:spcAft>
              <a:buNone/>
              <a:defRPr/>
            </a:pPr>
            <a:r>
              <a:rPr lang="en-GB" sz="2000" dirty="0" smtClean="0">
                <a:latin typeface="Arial" panose="020B0604020202020204" pitchFamily="34" charset="0"/>
                <a:ea typeface="AECOM Sans" panose="020B0504020202020204" pitchFamily="34" charset="0"/>
                <a:cs typeface="Arial" panose="020B0604020202020204" pitchFamily="34" charset="0"/>
              </a:rPr>
              <a:t>Make </a:t>
            </a:r>
            <a:r>
              <a:rPr lang="en-GB" sz="2000" dirty="0">
                <a:latin typeface="Arial" panose="020B0604020202020204" pitchFamily="34" charset="0"/>
                <a:ea typeface="AECOM Sans" panose="020B0504020202020204" pitchFamily="34" charset="0"/>
                <a:cs typeface="Arial" panose="020B0604020202020204" pitchFamily="34" charset="0"/>
              </a:rPr>
              <a:t>sure safety equipment is </a:t>
            </a:r>
            <a:r>
              <a:rPr lang="en-GB" sz="2000" dirty="0" smtClean="0">
                <a:latin typeface="Arial" panose="020B0604020202020204" pitchFamily="34" charset="0"/>
                <a:ea typeface="AECOM Sans" panose="020B0504020202020204" pitchFamily="34" charset="0"/>
                <a:cs typeface="Arial" panose="020B0604020202020204" pitchFamily="34" charset="0"/>
              </a:rPr>
              <a:t>considered</a:t>
            </a:r>
          </a:p>
          <a:p>
            <a:pPr marL="0" lvl="1" indent="0">
              <a:lnSpc>
                <a:spcPct val="90000"/>
              </a:lnSpc>
              <a:spcAft>
                <a:spcPts val="500"/>
              </a:spcAft>
              <a:buNone/>
              <a:defRPr/>
            </a:pPr>
            <a:r>
              <a:rPr lang="en-GB" sz="2000" dirty="0">
                <a:latin typeface="Arial" panose="020B0604020202020204" pitchFamily="34" charset="0"/>
                <a:ea typeface="AECOM Sans" panose="020B0504020202020204" pitchFamily="34" charset="0"/>
                <a:cs typeface="Arial" panose="020B0604020202020204" pitchFamily="34" charset="0"/>
              </a:rPr>
              <a:t>Loads must be suitably packaged</a:t>
            </a:r>
          </a:p>
          <a:p>
            <a:pPr marL="0" lvl="1" indent="0">
              <a:lnSpc>
                <a:spcPct val="90000"/>
              </a:lnSpc>
              <a:spcAft>
                <a:spcPts val="500"/>
              </a:spcAft>
              <a:buNone/>
              <a:defRPr/>
            </a:pPr>
            <a:r>
              <a:rPr lang="en-GB" sz="2000" dirty="0">
                <a:latin typeface="Arial" panose="020B0604020202020204" pitchFamily="34" charset="0"/>
                <a:ea typeface="AECOM Sans" panose="020B0504020202020204" pitchFamily="34" charset="0"/>
                <a:cs typeface="Arial" panose="020B0604020202020204" pitchFamily="34" charset="0"/>
              </a:rPr>
              <a:t>Use weighbridges to ensure your vehicle is not overloaded</a:t>
            </a:r>
          </a:p>
        </p:txBody>
      </p:sp>
      <p:sp>
        <p:nvSpPr>
          <p:cNvPr id="9" name="TextBox 8"/>
          <p:cNvSpPr txBox="1"/>
          <p:nvPr/>
        </p:nvSpPr>
        <p:spPr>
          <a:xfrm>
            <a:off x="448613" y="71250"/>
            <a:ext cx="8280335" cy="523220"/>
          </a:xfrm>
          <a:prstGeom prst="rect">
            <a:avLst/>
          </a:prstGeom>
          <a:noFill/>
        </p:spPr>
        <p:txBody>
          <a:bodyPr wrap="square" rtlCol="0">
            <a:spAutoFit/>
          </a:bodyPr>
          <a:lstStyle/>
          <a:p>
            <a:r>
              <a:rPr lang="en-US" sz="2800" b="1" dirty="0" smtClean="0">
                <a:solidFill>
                  <a:srgbClr val="00B0F0"/>
                </a:solidFill>
                <a:latin typeface="Arial" panose="020B0604020202020204" pitchFamily="34" charset="0"/>
                <a:ea typeface="AECOM Sans" panose="020B0504020202020204" pitchFamily="34" charset="0"/>
                <a:cs typeface="Arial" panose="020B0604020202020204" pitchFamily="34" charset="0"/>
              </a:rPr>
              <a:t>How to load your vehicle safely</a:t>
            </a:r>
          </a:p>
        </p:txBody>
      </p:sp>
      <p:sp>
        <p:nvSpPr>
          <p:cNvPr id="14" name="Rectangle 13"/>
          <p:cNvSpPr/>
          <p:nvPr/>
        </p:nvSpPr>
        <p:spPr bwMode="auto">
          <a:xfrm rot="1277617">
            <a:off x="5140169" y="910008"/>
            <a:ext cx="483130" cy="548652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1" name="Rectangle 10"/>
          <p:cNvSpPr/>
          <p:nvPr/>
        </p:nvSpPr>
        <p:spPr bwMode="auto">
          <a:xfrm>
            <a:off x="251768" y="1378617"/>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46" t="534" r="-10546" b="-534"/>
          <a:stretch/>
        </p:blipFill>
        <p:spPr bwMode="auto">
          <a:xfrm>
            <a:off x="4671262" y="1188583"/>
            <a:ext cx="6643474" cy="4982606"/>
          </a:xfrm>
          <a:prstGeom prst="trapezoid">
            <a:avLst>
              <a:gd name="adj" fmla="val 37970"/>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51768" y="1935628"/>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0" name="Rectangle 9"/>
          <p:cNvSpPr/>
          <p:nvPr/>
        </p:nvSpPr>
        <p:spPr bwMode="auto">
          <a:xfrm>
            <a:off x="260994" y="3049541"/>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2" name="Rectangle 11"/>
          <p:cNvSpPr/>
          <p:nvPr/>
        </p:nvSpPr>
        <p:spPr bwMode="auto">
          <a:xfrm>
            <a:off x="258118" y="4143587"/>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3" name="Rectangle 12"/>
          <p:cNvSpPr/>
          <p:nvPr/>
        </p:nvSpPr>
        <p:spPr bwMode="auto">
          <a:xfrm>
            <a:off x="265998" y="4941527"/>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5" name="Rectangle 14"/>
          <p:cNvSpPr/>
          <p:nvPr/>
        </p:nvSpPr>
        <p:spPr bwMode="auto">
          <a:xfrm>
            <a:off x="265998" y="5495396"/>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Tree>
    <p:extLst>
      <p:ext uri="{BB962C8B-B14F-4D97-AF65-F5344CB8AC3E}">
        <p14:creationId xmlns:p14="http://schemas.microsoft.com/office/powerpoint/2010/main" val="646123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1154"/>
            <a:ext cx="8153400" cy="762000"/>
          </a:xfrm>
        </p:spPr>
        <p:txBody>
          <a:bodyPr/>
          <a:lstStyle/>
          <a:p>
            <a:pPr eaLnBrk="0" hangingPunct="0">
              <a:spcBef>
                <a:spcPct val="0"/>
              </a:spcBef>
            </a:pPr>
            <a:r>
              <a:rPr lang="en-GB" sz="3000" kern="12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Example loading plan</a:t>
            </a:r>
            <a:endParaRPr lang="en-GB" sz="3000" kern="1200"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156" t="22870" r="36003" b="10197"/>
          <a:stretch/>
        </p:blipFill>
        <p:spPr bwMode="auto">
          <a:xfrm>
            <a:off x="2533306" y="1123173"/>
            <a:ext cx="4164377" cy="5234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467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1154"/>
            <a:ext cx="8153400" cy="762000"/>
          </a:xfrm>
        </p:spPr>
        <p:txBody>
          <a:bodyPr/>
          <a:lstStyle/>
          <a:p>
            <a:pPr eaLnBrk="0" hangingPunct="0">
              <a:spcBef>
                <a:spcPct val="0"/>
              </a:spcBef>
            </a:pPr>
            <a:r>
              <a:rPr lang="en-GB" sz="3000" kern="12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Safe loading?</a:t>
            </a:r>
            <a:endParaRPr lang="en-GB" sz="3000" kern="1200"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231" y="1140029"/>
            <a:ext cx="7583809" cy="5118281"/>
          </a:xfrm>
          <a:prstGeom prst="rect">
            <a:avLst/>
          </a:prstGeom>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310"/>
          <a:stretch/>
        </p:blipFill>
        <p:spPr bwMode="auto">
          <a:xfrm>
            <a:off x="1496291" y="1728687"/>
            <a:ext cx="6056416" cy="3935843"/>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2152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172" y="347221"/>
            <a:ext cx="8153400" cy="663146"/>
          </a:xfrm>
        </p:spPr>
        <p:txBody>
          <a:bodyPr/>
          <a:lstStyle/>
          <a:p>
            <a:r>
              <a:rPr lang="en-GB" sz="30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Top tips!</a:t>
            </a:r>
            <a:endParaRPr lang="en-GB" sz="3000"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sp>
        <p:nvSpPr>
          <p:cNvPr id="4" name="Rectangle 3"/>
          <p:cNvSpPr/>
          <p:nvPr/>
        </p:nvSpPr>
        <p:spPr>
          <a:xfrm>
            <a:off x="415358" y="1662579"/>
            <a:ext cx="8387609" cy="2504701"/>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Content Placeholder 2"/>
          <p:cNvSpPr>
            <a:spLocks noGrp="1"/>
          </p:cNvSpPr>
          <p:nvPr>
            <p:ph idx="1"/>
          </p:nvPr>
        </p:nvSpPr>
        <p:spPr>
          <a:xfrm>
            <a:off x="649568" y="1650704"/>
            <a:ext cx="8153399" cy="2647206"/>
          </a:xfrm>
        </p:spPr>
        <p:txBody>
          <a:bodyPr/>
          <a:lstStyle/>
          <a:p>
            <a:pPr lvl="0"/>
            <a:r>
              <a:rPr lang="en-GB" sz="2000" b="1" dirty="0"/>
              <a:t>FACT</a:t>
            </a:r>
            <a:r>
              <a:rPr lang="en-GB" sz="2000" dirty="0"/>
              <a:t>! Know your vehicle and its load, don’t guess</a:t>
            </a:r>
          </a:p>
          <a:p>
            <a:r>
              <a:rPr lang="en-GB" sz="2000" dirty="0">
                <a:latin typeface="Arial" panose="020B0604020202020204" pitchFamily="34" charset="0"/>
                <a:ea typeface="AECOM Sans" panose="020B0504020202020204" pitchFamily="34" charset="0"/>
                <a:cs typeface="Arial" panose="020B0604020202020204" pitchFamily="34" charset="0"/>
              </a:rPr>
              <a:t>Understand the load you are carrying and what you need to do to complete your journey safely and efficiently </a:t>
            </a:r>
          </a:p>
          <a:p>
            <a:r>
              <a:rPr lang="en-GB" sz="2000" dirty="0">
                <a:latin typeface="Arial" panose="020B0604020202020204" pitchFamily="34" charset="0"/>
                <a:ea typeface="AECOM Sans" panose="020B0504020202020204" pitchFamily="34" charset="0"/>
                <a:cs typeface="Arial" panose="020B0604020202020204" pitchFamily="34" charset="0"/>
              </a:rPr>
              <a:t>Ensure your vehicle is not overloaded, either by </a:t>
            </a:r>
            <a:r>
              <a:rPr lang="en-GB" sz="2000" dirty="0" smtClean="0">
                <a:latin typeface="Arial" panose="020B0604020202020204" pitchFamily="34" charset="0"/>
                <a:ea typeface="AECOM Sans" panose="020B0504020202020204" pitchFamily="34" charset="0"/>
                <a:cs typeface="Arial" panose="020B0604020202020204" pitchFamily="34" charset="0"/>
              </a:rPr>
              <a:t>gross weight </a:t>
            </a:r>
            <a:r>
              <a:rPr lang="en-GB" sz="2000" dirty="0">
                <a:latin typeface="Arial" panose="020B0604020202020204" pitchFamily="34" charset="0"/>
                <a:ea typeface="AECOM Sans" panose="020B0504020202020204" pitchFamily="34" charset="0"/>
                <a:cs typeface="Arial" panose="020B0604020202020204" pitchFamily="34" charset="0"/>
              </a:rPr>
              <a:t>or in terms of individual axle loads. You can find </a:t>
            </a:r>
            <a:r>
              <a:rPr lang="en-GB" sz="2000" dirty="0" smtClean="0">
                <a:latin typeface="Arial" panose="020B0604020202020204" pitchFamily="34" charset="0"/>
                <a:ea typeface="AECOM Sans" panose="020B0504020202020204" pitchFamily="34" charset="0"/>
                <a:cs typeface="Arial" panose="020B0604020202020204" pitchFamily="34" charset="0"/>
              </a:rPr>
              <a:t>out the </a:t>
            </a:r>
            <a:r>
              <a:rPr lang="en-GB" sz="2000" dirty="0">
                <a:latin typeface="Arial" panose="020B0604020202020204" pitchFamily="34" charset="0"/>
                <a:ea typeface="AECOM Sans" panose="020B0504020202020204" pitchFamily="34" charset="0"/>
                <a:cs typeface="Arial" panose="020B0604020202020204" pitchFamily="34" charset="0"/>
              </a:rPr>
              <a:t>weight at your company’s weighbridge or a public one. </a:t>
            </a:r>
          </a:p>
          <a:p>
            <a:endParaRPr lang="en-GB" sz="2000" dirty="0">
              <a:latin typeface="Arial" panose="020B0604020202020204" pitchFamily="34" charset="0"/>
              <a:ea typeface="AECOM Sans" panose="020B0504020202020204" pitchFamily="34" charset="0"/>
              <a:cs typeface="Arial" panose="020B0604020202020204" pitchFamily="34" charset="0"/>
            </a:endParaRPr>
          </a:p>
        </p:txBody>
      </p:sp>
      <p:sp>
        <p:nvSpPr>
          <p:cNvPr id="6" name="Rectangle 5"/>
          <p:cNvSpPr/>
          <p:nvPr/>
        </p:nvSpPr>
        <p:spPr bwMode="auto">
          <a:xfrm>
            <a:off x="425407" y="2286013"/>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9" name="Rectangle 8"/>
          <p:cNvSpPr/>
          <p:nvPr/>
        </p:nvSpPr>
        <p:spPr bwMode="auto">
          <a:xfrm>
            <a:off x="431319" y="3061401"/>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2" name="Rectangle 11"/>
          <p:cNvSpPr/>
          <p:nvPr/>
        </p:nvSpPr>
        <p:spPr bwMode="auto">
          <a:xfrm>
            <a:off x="425407" y="1785340"/>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Tree>
    <p:extLst>
      <p:ext uri="{BB962C8B-B14F-4D97-AF65-F5344CB8AC3E}">
        <p14:creationId xmlns:p14="http://schemas.microsoft.com/office/powerpoint/2010/main" val="697929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0767" y="1314368"/>
            <a:ext cx="8388000" cy="4523449"/>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569340" y="1447373"/>
            <a:ext cx="4028440" cy="3701315"/>
          </a:xfrm>
        </p:spPr>
        <p:txBody>
          <a:bodyPr/>
          <a:lstStyle/>
          <a:p>
            <a:pPr marL="0" lvl="1" indent="0">
              <a:lnSpc>
                <a:spcPct val="90000"/>
              </a:lnSpc>
              <a:spcAft>
                <a:spcPts val="500"/>
              </a:spcAft>
              <a:buNone/>
              <a:defRPr/>
            </a:pPr>
            <a:r>
              <a:rPr lang="en-GB" sz="2000" b="1" dirty="0">
                <a:latin typeface="Arial" panose="020B0604020202020204" pitchFamily="34" charset="0"/>
                <a:ea typeface="AECOM Sans" panose="020B0504020202020204" pitchFamily="34" charset="0"/>
                <a:cs typeface="Arial" panose="020B0604020202020204" pitchFamily="34" charset="0"/>
              </a:rPr>
              <a:t>If you load your vehicles safely it can:</a:t>
            </a:r>
          </a:p>
          <a:p>
            <a:pPr marL="0" lvl="1" indent="0">
              <a:lnSpc>
                <a:spcPct val="90000"/>
              </a:lnSpc>
              <a:spcAft>
                <a:spcPts val="500"/>
              </a:spcAft>
              <a:buNone/>
              <a:defRPr/>
            </a:pPr>
            <a:r>
              <a:rPr lang="en-GB" sz="2000" dirty="0" smtClean="0">
                <a:latin typeface="Arial" panose="020B0604020202020204" pitchFamily="34" charset="0"/>
                <a:ea typeface="AECOM Sans" panose="020B0504020202020204" pitchFamily="34" charset="0"/>
                <a:cs typeface="Arial" panose="020B0604020202020204" pitchFamily="34" charset="0"/>
              </a:rPr>
              <a:t>Prevent </a:t>
            </a:r>
            <a:r>
              <a:rPr lang="en-GB" sz="2000" dirty="0">
                <a:latin typeface="Arial" panose="020B0604020202020204" pitchFamily="34" charset="0"/>
                <a:ea typeface="AECOM Sans" panose="020B0504020202020204" pitchFamily="34" charset="0"/>
                <a:cs typeface="Arial" panose="020B0604020202020204" pitchFamily="34" charset="0"/>
              </a:rPr>
              <a:t>goods from falling onto roads while on the journey. </a:t>
            </a:r>
          </a:p>
          <a:p>
            <a:pPr marL="0" lvl="1" indent="0">
              <a:lnSpc>
                <a:spcPct val="90000"/>
              </a:lnSpc>
              <a:spcAft>
                <a:spcPts val="500"/>
              </a:spcAft>
              <a:buNone/>
              <a:defRPr/>
            </a:pPr>
            <a:r>
              <a:rPr lang="en-GB" sz="2000" dirty="0" smtClean="0">
                <a:latin typeface="Arial" panose="020B0604020202020204" pitchFamily="34" charset="0"/>
                <a:ea typeface="AECOM Sans" panose="020B0504020202020204" pitchFamily="34" charset="0"/>
                <a:cs typeface="Arial" panose="020B0604020202020204" pitchFamily="34" charset="0"/>
              </a:rPr>
              <a:t>Prevent </a:t>
            </a:r>
            <a:r>
              <a:rPr lang="en-GB" sz="2000" dirty="0">
                <a:latin typeface="Arial" panose="020B0604020202020204" pitchFamily="34" charset="0"/>
                <a:ea typeface="AECOM Sans" panose="020B0504020202020204" pitchFamily="34" charset="0"/>
                <a:cs typeface="Arial" panose="020B0604020202020204" pitchFamily="34" charset="0"/>
              </a:rPr>
              <a:t>goods getting damaged before they reach their destinations thus saving time and money </a:t>
            </a:r>
          </a:p>
          <a:p>
            <a:pPr marL="0" lvl="1" indent="0">
              <a:lnSpc>
                <a:spcPct val="90000"/>
              </a:lnSpc>
              <a:spcAft>
                <a:spcPts val="500"/>
              </a:spcAft>
              <a:buNone/>
              <a:defRPr/>
            </a:pPr>
            <a:r>
              <a:rPr lang="en-GB" sz="2000" dirty="0" smtClean="0">
                <a:latin typeface="Arial" panose="020B0604020202020204" pitchFamily="34" charset="0"/>
                <a:ea typeface="AECOM Sans" panose="020B0504020202020204" pitchFamily="34" charset="0"/>
                <a:cs typeface="Arial" panose="020B0604020202020204" pitchFamily="34" charset="0"/>
              </a:rPr>
              <a:t>Reduce </a:t>
            </a:r>
            <a:r>
              <a:rPr lang="en-GB" sz="2000" dirty="0">
                <a:latin typeface="Arial" panose="020B0604020202020204" pitchFamily="34" charset="0"/>
                <a:ea typeface="AECOM Sans" panose="020B0504020202020204" pitchFamily="34" charset="0"/>
                <a:cs typeface="Arial" panose="020B0604020202020204" pitchFamily="34" charset="0"/>
              </a:rPr>
              <a:t>likelihood of accidents occurring </a:t>
            </a:r>
          </a:p>
          <a:p>
            <a:pPr marL="0" lvl="1" indent="0">
              <a:lnSpc>
                <a:spcPct val="90000"/>
              </a:lnSpc>
              <a:spcAft>
                <a:spcPts val="500"/>
              </a:spcAft>
              <a:buNone/>
              <a:defRPr/>
            </a:pPr>
            <a:r>
              <a:rPr lang="en-GB" sz="2000" dirty="0" smtClean="0">
                <a:latin typeface="Arial" panose="020B0604020202020204" pitchFamily="34" charset="0"/>
                <a:ea typeface="AECOM Sans" panose="020B0504020202020204" pitchFamily="34" charset="0"/>
                <a:cs typeface="Arial" panose="020B0604020202020204" pitchFamily="34" charset="0"/>
              </a:rPr>
              <a:t>Reduce </a:t>
            </a:r>
            <a:r>
              <a:rPr lang="en-GB" sz="2000" dirty="0">
                <a:latin typeface="Arial" panose="020B0604020202020204" pitchFamily="34" charset="0"/>
                <a:ea typeface="AECOM Sans" panose="020B0504020202020204" pitchFamily="34" charset="0"/>
                <a:cs typeface="Arial" panose="020B0604020202020204" pitchFamily="34" charset="0"/>
              </a:rPr>
              <a:t>the likelihood of fines </a:t>
            </a:r>
          </a:p>
        </p:txBody>
      </p:sp>
      <p:sp>
        <p:nvSpPr>
          <p:cNvPr id="9" name="TextBox 8"/>
          <p:cNvSpPr txBox="1"/>
          <p:nvPr/>
        </p:nvSpPr>
        <p:spPr>
          <a:xfrm>
            <a:off x="448613" y="321688"/>
            <a:ext cx="8280335" cy="523220"/>
          </a:xfrm>
          <a:prstGeom prst="rect">
            <a:avLst/>
          </a:prstGeom>
          <a:noFill/>
        </p:spPr>
        <p:txBody>
          <a:bodyPr wrap="square" rtlCol="0">
            <a:spAutoFit/>
          </a:bodyPr>
          <a:lstStyle/>
          <a:p>
            <a:r>
              <a:rPr lang="en-US" sz="2800" b="1" dirty="0" smtClean="0">
                <a:solidFill>
                  <a:srgbClr val="00B0F0"/>
                </a:solidFill>
                <a:latin typeface="Arial" panose="020B0604020202020204" pitchFamily="34" charset="0"/>
                <a:ea typeface="AECOM Sans" panose="020B0504020202020204" pitchFamily="34" charset="0"/>
                <a:cs typeface="Arial" panose="020B0604020202020204" pitchFamily="34" charset="0"/>
              </a:rPr>
              <a:t>Benefits</a:t>
            </a:r>
          </a:p>
        </p:txBody>
      </p:sp>
      <p:sp>
        <p:nvSpPr>
          <p:cNvPr id="14" name="Rectangle 13"/>
          <p:cNvSpPr/>
          <p:nvPr/>
        </p:nvSpPr>
        <p:spPr bwMode="auto">
          <a:xfrm rot="1277617">
            <a:off x="5149168" y="1035794"/>
            <a:ext cx="483130" cy="548652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434" t="277" r="-24434" b="-277"/>
          <a:stretch/>
        </p:blipFill>
        <p:spPr bwMode="auto">
          <a:xfrm>
            <a:off x="4716529" y="1327243"/>
            <a:ext cx="6998438" cy="4510574"/>
          </a:xfrm>
          <a:prstGeom prst="trapezoid">
            <a:avLst>
              <a:gd name="adj" fmla="val 37970"/>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63754" y="2352986"/>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0" name="Rectangle 9"/>
          <p:cNvSpPr/>
          <p:nvPr/>
        </p:nvSpPr>
        <p:spPr bwMode="auto">
          <a:xfrm>
            <a:off x="258118" y="3175327"/>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2" name="Rectangle 11"/>
          <p:cNvSpPr/>
          <p:nvPr/>
        </p:nvSpPr>
        <p:spPr bwMode="auto">
          <a:xfrm>
            <a:off x="267117" y="4503373"/>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3" name="Rectangle 12"/>
          <p:cNvSpPr/>
          <p:nvPr/>
        </p:nvSpPr>
        <p:spPr bwMode="auto">
          <a:xfrm>
            <a:off x="274997" y="5312827"/>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Tree>
    <p:extLst>
      <p:ext uri="{BB962C8B-B14F-4D97-AF65-F5344CB8AC3E}">
        <p14:creationId xmlns:p14="http://schemas.microsoft.com/office/powerpoint/2010/main" val="1299977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172" y="347221"/>
            <a:ext cx="8153400" cy="663146"/>
          </a:xfrm>
        </p:spPr>
        <p:txBody>
          <a:bodyPr/>
          <a:lstStyle/>
          <a:p>
            <a:r>
              <a:rPr lang="en-GB" sz="30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Understanding the toolbox talk</a:t>
            </a:r>
            <a:endParaRPr lang="en-GB" sz="3000"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sp>
        <p:nvSpPr>
          <p:cNvPr id="4" name="Rectangle 3"/>
          <p:cNvSpPr/>
          <p:nvPr/>
        </p:nvSpPr>
        <p:spPr>
          <a:xfrm>
            <a:off x="409389" y="1384603"/>
            <a:ext cx="8387609" cy="4814316"/>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Content Placeholder 2"/>
          <p:cNvSpPr>
            <a:spLocks noGrp="1"/>
          </p:cNvSpPr>
          <p:nvPr>
            <p:ph idx="1"/>
          </p:nvPr>
        </p:nvSpPr>
        <p:spPr>
          <a:xfrm>
            <a:off x="679224" y="1372728"/>
            <a:ext cx="8153399" cy="4397551"/>
          </a:xfrm>
        </p:spPr>
        <p:txBody>
          <a:bodyPr/>
          <a:lstStyle/>
          <a:p>
            <a:pPr lvl="0"/>
            <a:r>
              <a:rPr lang="en-GB" dirty="0" smtClean="0"/>
              <a:t>Who </a:t>
            </a:r>
            <a:r>
              <a:rPr lang="en-GB" dirty="0"/>
              <a:t>should you report to on arrival?</a:t>
            </a:r>
          </a:p>
          <a:p>
            <a:pPr lvl="0"/>
            <a:r>
              <a:rPr lang="en-GB" dirty="0" smtClean="0"/>
              <a:t>Is </a:t>
            </a:r>
            <a:r>
              <a:rPr lang="en-GB" dirty="0"/>
              <a:t>appropriate lifting equipment available for (un)loading vehicles? And who will load/unload the vehicle and what equipment will be required.</a:t>
            </a:r>
          </a:p>
          <a:p>
            <a:pPr lvl="0"/>
            <a:r>
              <a:rPr lang="en-GB" dirty="0" smtClean="0"/>
              <a:t>Are </a:t>
            </a:r>
            <a:r>
              <a:rPr lang="en-GB" dirty="0"/>
              <a:t>the load(s), the delivery vehicle(s) and the handling vehicle(s) compatible with each other?</a:t>
            </a:r>
          </a:p>
          <a:p>
            <a:pPr lvl="0"/>
            <a:r>
              <a:rPr lang="en-GB" dirty="0" smtClean="0"/>
              <a:t>Are </a:t>
            </a:r>
            <a:r>
              <a:rPr lang="en-GB" dirty="0"/>
              <a:t>parking brakes always used on trailers and tractive units to prevent unwanted movement, eg when coupling vehicles?</a:t>
            </a:r>
          </a:p>
          <a:p>
            <a:pPr lvl="0"/>
            <a:r>
              <a:rPr lang="en-GB" dirty="0" smtClean="0"/>
              <a:t>What </a:t>
            </a:r>
            <a:r>
              <a:rPr lang="en-GB" dirty="0"/>
              <a:t>should you do if the load shifts during the journey?</a:t>
            </a:r>
          </a:p>
          <a:p>
            <a:endParaRPr lang="en-GB" sz="2000" dirty="0">
              <a:latin typeface="Arial" panose="020B0604020202020204" pitchFamily="34" charset="0"/>
              <a:ea typeface="AECOM Sans" panose="020B0504020202020204" pitchFamily="34" charset="0"/>
              <a:cs typeface="Arial" panose="020B0604020202020204" pitchFamily="34" charset="0"/>
            </a:endParaRPr>
          </a:p>
        </p:txBody>
      </p:sp>
      <p:sp>
        <p:nvSpPr>
          <p:cNvPr id="6" name="Rectangle 5"/>
          <p:cNvSpPr/>
          <p:nvPr/>
        </p:nvSpPr>
        <p:spPr bwMode="auto">
          <a:xfrm>
            <a:off x="409389" y="2073002"/>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9" name="Rectangle 8"/>
          <p:cNvSpPr/>
          <p:nvPr/>
        </p:nvSpPr>
        <p:spPr bwMode="auto">
          <a:xfrm>
            <a:off x="409594" y="3366032"/>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1" name="Rectangle 10"/>
          <p:cNvSpPr/>
          <p:nvPr/>
        </p:nvSpPr>
        <p:spPr bwMode="auto">
          <a:xfrm>
            <a:off x="409595" y="4287624"/>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2" name="Rectangle 11"/>
          <p:cNvSpPr/>
          <p:nvPr/>
        </p:nvSpPr>
        <p:spPr bwMode="auto">
          <a:xfrm>
            <a:off x="419438" y="1471740"/>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3" name="Rectangle 12"/>
          <p:cNvSpPr/>
          <p:nvPr/>
        </p:nvSpPr>
        <p:spPr bwMode="auto">
          <a:xfrm>
            <a:off x="409389" y="5595654"/>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Tree>
    <p:extLst>
      <p:ext uri="{BB962C8B-B14F-4D97-AF65-F5344CB8AC3E}">
        <p14:creationId xmlns:p14="http://schemas.microsoft.com/office/powerpoint/2010/main" val="2728826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886" y="328604"/>
            <a:ext cx="8153400" cy="663146"/>
          </a:xfrm>
        </p:spPr>
        <p:txBody>
          <a:bodyPr/>
          <a:lstStyle/>
          <a:p>
            <a:r>
              <a:rPr lang="en-GB" sz="28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Safe loading summary</a:t>
            </a:r>
            <a:endParaRPr lang="en-GB" sz="2800"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sp>
        <p:nvSpPr>
          <p:cNvPr id="4" name="Rectangle 3"/>
          <p:cNvSpPr/>
          <p:nvPr/>
        </p:nvSpPr>
        <p:spPr>
          <a:xfrm>
            <a:off x="375391" y="1192563"/>
            <a:ext cx="8495092" cy="3664446"/>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Content Placeholder 2"/>
          <p:cNvSpPr>
            <a:spLocks noGrp="1"/>
          </p:cNvSpPr>
          <p:nvPr>
            <p:ph idx="1"/>
          </p:nvPr>
        </p:nvSpPr>
        <p:spPr>
          <a:xfrm>
            <a:off x="609600" y="1354464"/>
            <a:ext cx="8153399" cy="3850618"/>
          </a:xfrm>
        </p:spPr>
        <p:txBody>
          <a:bodyPr/>
          <a:lstStyle/>
          <a:p>
            <a:r>
              <a:rPr lang="en-GB" sz="2000" dirty="0">
                <a:latin typeface="Arial" panose="020B0604020202020204" pitchFamily="34" charset="0"/>
                <a:ea typeface="AECOM Sans" panose="020B0504020202020204" pitchFamily="34" charset="0"/>
                <a:cs typeface="Arial" panose="020B0604020202020204" pitchFamily="34" charset="0"/>
              </a:rPr>
              <a:t>To sum up, we need to make sure vehicles are loaded safely, loads in normal and emergency situations </a:t>
            </a:r>
            <a:r>
              <a:rPr lang="en-GB" sz="2000" b="1" dirty="0">
                <a:latin typeface="Arial" panose="020B0604020202020204" pitchFamily="34" charset="0"/>
                <a:ea typeface="AECOM Sans" panose="020B0504020202020204" pitchFamily="34" charset="0"/>
                <a:cs typeface="Arial" panose="020B0604020202020204" pitchFamily="34" charset="0"/>
              </a:rPr>
              <a:t>do not cause a hazard and that appropriate load restraints are used. </a:t>
            </a:r>
          </a:p>
          <a:p>
            <a:r>
              <a:rPr lang="en-GB" sz="2000" dirty="0">
                <a:latin typeface="Arial" panose="020B0604020202020204" pitchFamily="34" charset="0"/>
                <a:ea typeface="AECOM Sans" panose="020B0504020202020204" pitchFamily="34" charset="0"/>
                <a:cs typeface="Arial" panose="020B0604020202020204" pitchFamily="34" charset="0"/>
              </a:rPr>
              <a:t>The law requires a load to be arranged and secured so that there is no likelihood of danger, injury or nuisance to any person. </a:t>
            </a:r>
          </a:p>
          <a:p>
            <a:r>
              <a:rPr lang="en-GB" sz="2000" dirty="0">
                <a:latin typeface="Arial" panose="020B0604020202020204" pitchFamily="34" charset="0"/>
                <a:ea typeface="AECOM Sans" panose="020B0504020202020204" pitchFamily="34" charset="0"/>
                <a:cs typeface="Arial" panose="020B0604020202020204" pitchFamily="34" charset="0"/>
              </a:rPr>
              <a:t>Penalties for overloading can result in prosecution. </a:t>
            </a:r>
          </a:p>
          <a:p>
            <a:r>
              <a:rPr lang="en-GB" sz="2000" dirty="0">
                <a:latin typeface="Arial" panose="020B0604020202020204" pitchFamily="34" charset="0"/>
                <a:ea typeface="AECOM Sans" panose="020B0504020202020204" pitchFamily="34" charset="0"/>
                <a:cs typeface="Arial" panose="020B0604020202020204" pitchFamily="34" charset="0"/>
              </a:rPr>
              <a:t>Risk assessments are again required by law and are an essential part of identifying sensible measures to control the risks in your workplace. </a:t>
            </a:r>
          </a:p>
          <a:p>
            <a:endParaRPr lang="en-GB" dirty="0">
              <a:latin typeface="AECOM Sans" panose="020B0504020202020204" pitchFamily="34" charset="0"/>
              <a:ea typeface="AECOM Sans" panose="020B0504020202020204" pitchFamily="34" charset="0"/>
              <a:cs typeface="AECOM Sans" panose="020B0504020202020204" pitchFamily="34" charset="0"/>
            </a:endParaRPr>
          </a:p>
        </p:txBody>
      </p:sp>
      <p:sp>
        <p:nvSpPr>
          <p:cNvPr id="7" name="Rectangle 6"/>
          <p:cNvSpPr/>
          <p:nvPr/>
        </p:nvSpPr>
        <p:spPr bwMode="auto">
          <a:xfrm>
            <a:off x="375391" y="2610371"/>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1" name="Rectangle 10"/>
          <p:cNvSpPr/>
          <p:nvPr/>
        </p:nvSpPr>
        <p:spPr bwMode="auto">
          <a:xfrm>
            <a:off x="386636" y="3396156"/>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7" name="Rectangle 16"/>
          <p:cNvSpPr/>
          <p:nvPr/>
        </p:nvSpPr>
        <p:spPr bwMode="auto">
          <a:xfrm>
            <a:off x="823670" y="5136871"/>
            <a:ext cx="8042899" cy="895794"/>
          </a:xfrm>
          <a:prstGeom prst="rect">
            <a:avLst/>
          </a:prstGeom>
          <a:solidFill>
            <a:srgbClr val="FFFFFF"/>
          </a:solidFill>
          <a:ln w="3810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576000" tIns="45720" rIns="91440" bIns="45720" numCol="1" rtlCol="0" anchor="ctr" anchorCtr="0" compatLnSpc="1">
            <a:prstTxWarp prst="textNoShape">
              <a:avLst/>
            </a:prstTxWarp>
          </a:bodyPr>
          <a:lstStyle/>
          <a:p>
            <a:r>
              <a:rPr lang="en-GB" sz="1600" b="1" kern="0" dirty="0">
                <a:solidFill>
                  <a:srgbClr val="000000"/>
                </a:solidFill>
                <a:latin typeface="Arial"/>
                <a:ea typeface="+mn-ea"/>
                <a:cs typeface="Arial"/>
              </a:rPr>
              <a:t>Remember if we get a bad reputation with VOSA, the authorities will make sure that our vehicles are checked more regularly</a:t>
            </a:r>
          </a:p>
        </p:txBody>
      </p:sp>
      <p:grpSp>
        <p:nvGrpSpPr>
          <p:cNvPr id="18" name="Group 17"/>
          <p:cNvGrpSpPr/>
          <p:nvPr/>
        </p:nvGrpSpPr>
        <p:grpSpPr>
          <a:xfrm>
            <a:off x="62727" y="5005299"/>
            <a:ext cx="1204019" cy="1155545"/>
            <a:chOff x="502721" y="4594720"/>
            <a:chExt cx="1182144" cy="1162022"/>
          </a:xfrm>
        </p:grpSpPr>
        <p:sp>
          <p:nvSpPr>
            <p:cNvPr id="19" name="Isosceles Triangle 18"/>
            <p:cNvSpPr/>
            <p:nvPr/>
          </p:nvSpPr>
          <p:spPr bwMode="auto">
            <a:xfrm>
              <a:off x="599665" y="4758267"/>
              <a:ext cx="992068" cy="846667"/>
            </a:xfrm>
            <a:prstGeom prst="triangle">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21" y="4594720"/>
              <a:ext cx="1182144" cy="1162022"/>
            </a:xfrm>
            <a:prstGeom prst="rect">
              <a:avLst/>
            </a:prstGeom>
          </p:spPr>
        </p:pic>
      </p:grpSp>
      <p:sp>
        <p:nvSpPr>
          <p:cNvPr id="21" name="Rectangle 20"/>
          <p:cNvSpPr/>
          <p:nvPr/>
        </p:nvSpPr>
        <p:spPr bwMode="auto">
          <a:xfrm>
            <a:off x="386636" y="3898517"/>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Tree>
    <p:extLst>
      <p:ext uri="{BB962C8B-B14F-4D97-AF65-F5344CB8AC3E}">
        <p14:creationId xmlns:p14="http://schemas.microsoft.com/office/powerpoint/2010/main" val="599041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a:spLocks noGrp="1"/>
          </p:cNvSpPr>
          <p:nvPr>
            <p:ph type="title"/>
          </p:nvPr>
        </p:nvSpPr>
        <p:spPr bwMode="auto">
          <a:xfrm>
            <a:off x="1037236" y="779643"/>
            <a:ext cx="6166572" cy="9361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6000" b="1" dirty="0" smtClean="0">
                <a:solidFill>
                  <a:srgbClr val="00B0F0"/>
                </a:solidFill>
                <a:latin typeface="Arial" panose="020B0604020202020204" pitchFamily="34" charset="0"/>
                <a:ea typeface="AECOM Sans" panose="020B0504020202020204" pitchFamily="34" charset="0"/>
                <a:cs typeface="Arial" panose="020B0604020202020204" pitchFamily="34" charset="0"/>
              </a:rPr>
              <a:t>Any questions</a:t>
            </a:r>
            <a:br>
              <a:rPr lang="en-US" sz="6000" b="1" dirty="0" smtClean="0">
                <a:solidFill>
                  <a:srgbClr val="00B0F0"/>
                </a:solidFill>
                <a:latin typeface="Arial" panose="020B0604020202020204" pitchFamily="34" charset="0"/>
                <a:ea typeface="AECOM Sans" panose="020B0504020202020204" pitchFamily="34" charset="0"/>
                <a:cs typeface="Arial" panose="020B0604020202020204" pitchFamily="34" charset="0"/>
              </a:rPr>
            </a:br>
            <a:r>
              <a:rPr lang="en-US" sz="9600" dirty="0">
                <a:solidFill>
                  <a:srgbClr val="00B0F0"/>
                </a:solidFill>
                <a:latin typeface="Arial" panose="020B0604020202020204" pitchFamily="34" charset="0"/>
                <a:ea typeface="AECOM Sans" panose="020B0504020202020204" pitchFamily="34" charset="0"/>
                <a:cs typeface="Arial" panose="020B0604020202020204" pitchFamily="34" charset="0"/>
              </a:rPr>
              <a:t>?</a:t>
            </a:r>
            <a:r>
              <a:rPr lang="en-US" sz="5400" b="1" dirty="0">
                <a:solidFill>
                  <a:srgbClr val="00B0F0"/>
                </a:solidFill>
                <a:latin typeface="AECOM Sans" panose="020B0504020202020204" pitchFamily="34" charset="0"/>
                <a:ea typeface="AECOM Sans" panose="020B0504020202020204" pitchFamily="34" charset="0"/>
                <a:cs typeface="AECOM Sans" panose="020B0504020202020204" pitchFamily="34" charset="0"/>
              </a:rPr>
              <a:t/>
            </a:r>
            <a:br>
              <a:rPr lang="en-US" sz="5400" b="1" dirty="0">
                <a:solidFill>
                  <a:srgbClr val="00B0F0"/>
                </a:solidFill>
                <a:latin typeface="AECOM Sans" panose="020B0504020202020204" pitchFamily="34" charset="0"/>
                <a:ea typeface="AECOM Sans" panose="020B0504020202020204" pitchFamily="34" charset="0"/>
                <a:cs typeface="AECOM Sans" panose="020B0504020202020204" pitchFamily="34" charset="0"/>
              </a:rPr>
            </a:br>
            <a:endParaRPr lang="en-US" altLang="en-US" sz="4800" dirty="0" smtClean="0">
              <a:solidFill>
                <a:srgbClr val="00B0F0"/>
              </a:solidFill>
              <a:latin typeface="AECOM Sans" panose="020B0504020202020204" pitchFamily="34" charset="0"/>
              <a:ea typeface="AECOM Sans" panose="020B0504020202020204" pitchFamily="34" charset="0"/>
              <a:cs typeface="AECOM Sans" panose="020B0504020202020204" pitchFamily="34" charset="0"/>
            </a:endParaRPr>
          </a:p>
        </p:txBody>
      </p:sp>
    </p:spTree>
    <p:extLst>
      <p:ext uri="{BB962C8B-B14F-4D97-AF65-F5344CB8AC3E}">
        <p14:creationId xmlns:p14="http://schemas.microsoft.com/office/powerpoint/2010/main" val="4147156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59" y="362159"/>
            <a:ext cx="8921596" cy="551935"/>
          </a:xfrm>
        </p:spPr>
        <p:txBody>
          <a:bodyPr/>
          <a:lstStyle/>
          <a:p>
            <a:r>
              <a:rPr lang="en-GB" sz="3000" dirty="0" smtClean="0">
                <a:solidFill>
                  <a:srgbClr val="029FD0"/>
                </a:solidFill>
                <a:latin typeface="Arial" panose="020B0604020202020204" pitchFamily="34" charset="0"/>
                <a:ea typeface="AECOM Sans" panose="020B0504020202020204" pitchFamily="34" charset="0"/>
                <a:cs typeface="Arial" panose="020B0604020202020204" pitchFamily="34" charset="0"/>
              </a:rPr>
              <a:t>Fleet </a:t>
            </a:r>
            <a:r>
              <a:rPr lang="en-GB" sz="3000" dirty="0">
                <a:solidFill>
                  <a:srgbClr val="029FD0"/>
                </a:solidFill>
                <a:latin typeface="Arial" panose="020B0604020202020204" pitchFamily="34" charset="0"/>
                <a:ea typeface="AECOM Sans" panose="020B0504020202020204" pitchFamily="34" charset="0"/>
                <a:cs typeface="Arial" panose="020B0604020202020204" pitchFamily="34" charset="0"/>
              </a:rPr>
              <a:t>Operator Recognition Scheme (FORS)</a:t>
            </a:r>
          </a:p>
        </p:txBody>
      </p:sp>
      <p:sp>
        <p:nvSpPr>
          <p:cNvPr id="4" name="Rectangle 3"/>
          <p:cNvSpPr/>
          <p:nvPr/>
        </p:nvSpPr>
        <p:spPr>
          <a:xfrm>
            <a:off x="412409" y="1160060"/>
            <a:ext cx="8388000" cy="2975212"/>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546285" y="1161939"/>
            <a:ext cx="8351882" cy="3216265"/>
          </a:xfrm>
          <a:prstGeom prst="rect">
            <a:avLst/>
          </a:prstGeom>
          <a:noFill/>
        </p:spPr>
        <p:txBody>
          <a:bodyPr wrap="square" rtlCol="0">
            <a:spAutoFit/>
          </a:bodyPr>
          <a:lstStyle/>
          <a:p>
            <a:pPr marL="0" lvl="1" indent="-539568">
              <a:spcBef>
                <a:spcPts val="0"/>
              </a:spcBef>
              <a:spcAft>
                <a:spcPts val="600"/>
              </a:spcAft>
              <a:buNone/>
              <a:defRPr/>
            </a:pPr>
            <a:r>
              <a:rPr lang="en-GB" b="1" dirty="0">
                <a:solidFill>
                  <a:srgbClr val="000000"/>
                </a:solidFill>
                <a:latin typeface="Arial" panose="020B0604020202020204" pitchFamily="34" charset="0"/>
                <a:ea typeface="AECOM Sans" pitchFamily="34" charset="0"/>
                <a:cs typeface="Arial" panose="020B0604020202020204" pitchFamily="34" charset="0"/>
              </a:rPr>
              <a:t>FORS is </a:t>
            </a:r>
            <a:r>
              <a:rPr lang="en-GB" b="1" dirty="0" smtClean="0">
                <a:solidFill>
                  <a:srgbClr val="000000"/>
                </a:solidFill>
                <a:latin typeface="Arial" panose="020B0604020202020204" pitchFamily="34" charset="0"/>
                <a:ea typeface="AECOM Sans" pitchFamily="34" charset="0"/>
                <a:cs typeface="Arial" panose="020B0604020202020204" pitchFamily="34" charset="0"/>
              </a:rPr>
              <a:t>important </a:t>
            </a:r>
            <a:r>
              <a:rPr lang="en-GB" b="1" dirty="0">
                <a:solidFill>
                  <a:srgbClr val="000000"/>
                </a:solidFill>
                <a:latin typeface="Arial" panose="020B0604020202020204" pitchFamily="34" charset="0"/>
                <a:ea typeface="AECOM Sans" pitchFamily="34" charset="0"/>
                <a:cs typeface="Arial" panose="020B0604020202020204" pitchFamily="34" charset="0"/>
              </a:rPr>
              <a:t>to our company because it helps us:</a:t>
            </a:r>
          </a:p>
          <a:p>
            <a:pPr marL="0" lvl="1">
              <a:spcBef>
                <a:spcPts val="0"/>
              </a:spcBef>
              <a:spcAft>
                <a:spcPts val="600"/>
              </a:spcAft>
              <a:defRPr/>
            </a:pPr>
            <a:r>
              <a:rPr lang="en-GB" sz="2000" dirty="0" smtClean="0">
                <a:solidFill>
                  <a:srgbClr val="000000"/>
                </a:solidFill>
                <a:latin typeface="Arial" panose="020B0604020202020204" pitchFamily="34" charset="0"/>
                <a:ea typeface="AECOM Sans" pitchFamily="34" charset="0"/>
                <a:cs typeface="Arial" panose="020B0604020202020204" pitchFamily="34" charset="0"/>
              </a:rPr>
              <a:t>Demonstrate </a:t>
            </a:r>
            <a:r>
              <a:rPr lang="en-GB" sz="2000" dirty="0">
                <a:solidFill>
                  <a:srgbClr val="000000"/>
                </a:solidFill>
                <a:latin typeface="Arial" panose="020B0604020202020204" pitchFamily="34" charset="0"/>
                <a:ea typeface="AECOM Sans" pitchFamily="34" charset="0"/>
                <a:cs typeface="Arial" panose="020B0604020202020204" pitchFamily="34" charset="0"/>
              </a:rPr>
              <a:t>the quality of our operation</a:t>
            </a:r>
          </a:p>
          <a:p>
            <a:pPr marL="0" lvl="1">
              <a:spcBef>
                <a:spcPts val="0"/>
              </a:spcBef>
              <a:spcAft>
                <a:spcPts val="600"/>
              </a:spcAft>
              <a:defRPr/>
            </a:pPr>
            <a:r>
              <a:rPr lang="en-GB" sz="2000" dirty="0" smtClean="0">
                <a:solidFill>
                  <a:srgbClr val="000000"/>
                </a:solidFill>
                <a:latin typeface="Arial" panose="020B0604020202020204" pitchFamily="34" charset="0"/>
                <a:ea typeface="AECOM Sans" pitchFamily="34" charset="0"/>
                <a:cs typeface="Arial" panose="020B0604020202020204" pitchFamily="34" charset="0"/>
              </a:rPr>
              <a:t>Improve </a:t>
            </a:r>
            <a:r>
              <a:rPr lang="en-GB" sz="2000" dirty="0">
                <a:solidFill>
                  <a:srgbClr val="000000"/>
                </a:solidFill>
                <a:latin typeface="Arial" panose="020B0604020202020204" pitchFamily="34" charset="0"/>
                <a:ea typeface="AECOM Sans" pitchFamily="34" charset="0"/>
                <a:cs typeface="Arial" panose="020B0604020202020204" pitchFamily="34" charset="0"/>
              </a:rPr>
              <a:t>our road safety record</a:t>
            </a:r>
          </a:p>
          <a:p>
            <a:pPr marL="0" lvl="1">
              <a:spcBef>
                <a:spcPts val="0"/>
              </a:spcBef>
              <a:spcAft>
                <a:spcPts val="600"/>
              </a:spcAft>
              <a:defRPr/>
            </a:pPr>
            <a:r>
              <a:rPr lang="en-GB" sz="2000" dirty="0" smtClean="0">
                <a:solidFill>
                  <a:srgbClr val="000000"/>
                </a:solidFill>
                <a:latin typeface="Arial" panose="020B0604020202020204" pitchFamily="34" charset="0"/>
                <a:ea typeface="AECOM Sans" pitchFamily="34" charset="0"/>
                <a:cs typeface="Arial" panose="020B0604020202020204" pitchFamily="34" charset="0"/>
              </a:rPr>
              <a:t>To </a:t>
            </a:r>
            <a:r>
              <a:rPr lang="en-GB" sz="2000" dirty="0">
                <a:solidFill>
                  <a:srgbClr val="000000"/>
                </a:solidFill>
                <a:latin typeface="Arial" panose="020B0604020202020204" pitchFamily="34" charset="0"/>
                <a:ea typeface="AECOM Sans" pitchFamily="34" charset="0"/>
                <a:cs typeface="Arial" panose="020B0604020202020204" pitchFamily="34" charset="0"/>
              </a:rPr>
              <a:t>win / maintain work</a:t>
            </a:r>
          </a:p>
          <a:p>
            <a:pPr marL="0" lvl="1">
              <a:spcBef>
                <a:spcPts val="0"/>
              </a:spcBef>
              <a:spcAft>
                <a:spcPts val="600"/>
              </a:spcAft>
              <a:defRPr/>
            </a:pPr>
            <a:r>
              <a:rPr lang="en-GB" sz="2000" dirty="0" smtClean="0">
                <a:solidFill>
                  <a:srgbClr val="000000"/>
                </a:solidFill>
                <a:latin typeface="Arial" panose="020B0604020202020204" pitchFamily="34" charset="0"/>
                <a:ea typeface="AECOM Sans" pitchFamily="34" charset="0"/>
                <a:cs typeface="Arial" panose="020B0604020202020204" pitchFamily="34" charset="0"/>
              </a:rPr>
              <a:t>Remain </a:t>
            </a:r>
            <a:r>
              <a:rPr lang="en-GB" sz="2000" dirty="0">
                <a:solidFill>
                  <a:srgbClr val="000000"/>
                </a:solidFill>
                <a:latin typeface="Arial" panose="020B0604020202020204" pitchFamily="34" charset="0"/>
                <a:ea typeface="AECOM Sans" pitchFamily="34" charset="0"/>
                <a:cs typeface="Arial" panose="020B0604020202020204" pitchFamily="34" charset="0"/>
              </a:rPr>
              <a:t>legally </a:t>
            </a:r>
            <a:r>
              <a:rPr lang="en-GB" sz="2000" dirty="0" smtClean="0">
                <a:solidFill>
                  <a:srgbClr val="000000"/>
                </a:solidFill>
                <a:latin typeface="Arial" panose="020B0604020202020204" pitchFamily="34" charset="0"/>
                <a:ea typeface="AECOM Sans" pitchFamily="34" charset="0"/>
                <a:cs typeface="Arial" panose="020B0604020202020204" pitchFamily="34" charset="0"/>
              </a:rPr>
              <a:t>compliant</a:t>
            </a:r>
          </a:p>
          <a:p>
            <a:pPr marL="0" lvl="1">
              <a:spcBef>
                <a:spcPts val="0"/>
              </a:spcBef>
              <a:spcAft>
                <a:spcPts val="600"/>
              </a:spcAft>
              <a:defRPr/>
            </a:pPr>
            <a:r>
              <a:rPr lang="en-GB" sz="2000" dirty="0" smtClean="0">
                <a:solidFill>
                  <a:srgbClr val="000000"/>
                </a:solidFill>
                <a:latin typeface="Arial" panose="020B0604020202020204" pitchFamily="34" charset="0"/>
                <a:ea typeface="AECOM Sans" pitchFamily="34" charset="0"/>
                <a:cs typeface="Arial" panose="020B0604020202020204" pitchFamily="34" charset="0"/>
              </a:rPr>
              <a:t>Become </a:t>
            </a:r>
            <a:r>
              <a:rPr lang="en-GB" sz="2000" dirty="0">
                <a:solidFill>
                  <a:srgbClr val="000000"/>
                </a:solidFill>
                <a:latin typeface="Arial" panose="020B0604020202020204" pitchFamily="34" charset="0"/>
                <a:ea typeface="AECOM Sans" pitchFamily="34" charset="0"/>
                <a:cs typeface="Arial" panose="020B0604020202020204" pitchFamily="34" charset="0"/>
              </a:rPr>
              <a:t>more efficient</a:t>
            </a:r>
          </a:p>
          <a:p>
            <a:pPr marL="0" lvl="1">
              <a:spcBef>
                <a:spcPts val="0"/>
              </a:spcBef>
              <a:spcAft>
                <a:spcPts val="600"/>
              </a:spcAft>
              <a:defRPr/>
            </a:pPr>
            <a:r>
              <a:rPr lang="en-GB" sz="2000" dirty="0" smtClean="0">
                <a:solidFill>
                  <a:srgbClr val="000000"/>
                </a:solidFill>
                <a:latin typeface="Arial" panose="020B0604020202020204" pitchFamily="34" charset="0"/>
                <a:ea typeface="AECOM Sans" pitchFamily="34" charset="0"/>
                <a:cs typeface="Arial" panose="020B0604020202020204" pitchFamily="34" charset="0"/>
              </a:rPr>
              <a:t>Reduce </a:t>
            </a:r>
            <a:r>
              <a:rPr lang="en-GB" sz="2000" dirty="0">
                <a:solidFill>
                  <a:srgbClr val="000000"/>
                </a:solidFill>
                <a:latin typeface="Arial" panose="020B0604020202020204" pitchFamily="34" charset="0"/>
                <a:ea typeface="AECOM Sans" pitchFamily="34" charset="0"/>
                <a:cs typeface="Arial" panose="020B0604020202020204" pitchFamily="34" charset="0"/>
              </a:rPr>
              <a:t>our environmental impacts</a:t>
            </a:r>
          </a:p>
          <a:p>
            <a:endParaRPr lang="en-GB" dirty="0"/>
          </a:p>
        </p:txBody>
      </p:sp>
      <p:sp>
        <p:nvSpPr>
          <p:cNvPr id="6" name="Rectangle 5"/>
          <p:cNvSpPr/>
          <p:nvPr/>
        </p:nvSpPr>
        <p:spPr>
          <a:xfrm>
            <a:off x="393704" y="4225497"/>
            <a:ext cx="8388000" cy="1450905"/>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lvl="1" indent="0">
              <a:spcBef>
                <a:spcPts val="0"/>
              </a:spcBef>
              <a:spcAft>
                <a:spcPts val="0"/>
              </a:spcAft>
              <a:buNone/>
              <a:defRPr/>
            </a:pPr>
            <a:r>
              <a:rPr lang="en-GB" sz="2000" b="1" dirty="0" smtClean="0">
                <a:solidFill>
                  <a:srgbClr val="000000"/>
                </a:solidFill>
                <a:latin typeface="Arial" panose="020B0604020202020204" pitchFamily="34" charset="0"/>
                <a:ea typeface="AECOM Sans" panose="020B0504020202020204" pitchFamily="34" charset="0"/>
                <a:cs typeface="Arial" panose="020B0604020202020204" pitchFamily="34" charset="0"/>
              </a:rPr>
              <a:t>Requirement</a:t>
            </a:r>
            <a:r>
              <a:rPr lang="en-GB" sz="2000" b="1" dirty="0">
                <a:solidFill>
                  <a:srgbClr val="000000"/>
                </a:solidFill>
                <a:latin typeface="Arial" panose="020B0604020202020204" pitchFamily="34" charset="0"/>
                <a:ea typeface="AECOM Sans" panose="020B0504020202020204" pitchFamily="34" charset="0"/>
                <a:cs typeface="Arial" panose="020B0604020202020204" pitchFamily="34" charset="0"/>
              </a:rPr>
              <a:t>:</a:t>
            </a:r>
          </a:p>
          <a:p>
            <a:pPr marL="0" lvl="1" indent="-539568">
              <a:spcBef>
                <a:spcPts val="0"/>
              </a:spcBef>
              <a:spcAft>
                <a:spcPts val="0"/>
              </a:spcAft>
              <a:buNone/>
              <a:defRPr/>
            </a:pPr>
            <a:r>
              <a:rPr lang="en-GB" sz="2000" dirty="0">
                <a:solidFill>
                  <a:srgbClr val="000000"/>
                </a:solidFill>
                <a:latin typeface="Arial" panose="020B0604020202020204" pitchFamily="34" charset="0"/>
                <a:ea typeface="AECOM Sans" panose="020B0504020202020204" pitchFamily="34" charset="0"/>
                <a:cs typeface="Arial" panose="020B0604020202020204" pitchFamily="34" charset="0"/>
              </a:rPr>
              <a:t>Fleet operators shall ensure that </a:t>
            </a:r>
            <a:r>
              <a:rPr lang="en-GB" sz="2000" dirty="0" smtClean="0">
                <a:solidFill>
                  <a:srgbClr val="000000"/>
                </a:solidFill>
                <a:latin typeface="Arial" panose="020B0604020202020204" pitchFamily="34" charset="0"/>
                <a:ea typeface="AECOM Sans" panose="020B0504020202020204" pitchFamily="34" charset="0"/>
                <a:cs typeface="Arial" panose="020B0604020202020204" pitchFamily="34" charset="0"/>
              </a:rPr>
              <a:t>vehicles are </a:t>
            </a:r>
            <a:r>
              <a:rPr lang="en-GB" sz="2000" dirty="0">
                <a:solidFill>
                  <a:srgbClr val="000000"/>
                </a:solidFill>
                <a:latin typeface="Arial" panose="020B0604020202020204" pitchFamily="34" charset="0"/>
                <a:ea typeface="AECOM Sans" panose="020B0504020202020204" pitchFamily="34" charset="0"/>
                <a:cs typeface="Arial" panose="020B0604020202020204" pitchFamily="34" charset="0"/>
              </a:rPr>
              <a:t>safely loaded and that appropriate </a:t>
            </a:r>
            <a:r>
              <a:rPr lang="en-GB" sz="2000" dirty="0" smtClean="0">
                <a:solidFill>
                  <a:srgbClr val="000000"/>
                </a:solidFill>
                <a:latin typeface="Arial" panose="020B0604020202020204" pitchFamily="34" charset="0"/>
                <a:ea typeface="AECOM Sans" panose="020B0504020202020204" pitchFamily="34" charset="0"/>
                <a:cs typeface="Arial" panose="020B0604020202020204" pitchFamily="34" charset="0"/>
              </a:rPr>
              <a:t>load restraints </a:t>
            </a:r>
            <a:r>
              <a:rPr lang="en-GB" sz="2000" dirty="0">
                <a:solidFill>
                  <a:srgbClr val="000000"/>
                </a:solidFill>
                <a:latin typeface="Arial" panose="020B0604020202020204" pitchFamily="34" charset="0"/>
                <a:ea typeface="AECOM Sans" panose="020B0504020202020204" pitchFamily="34" charset="0"/>
                <a:cs typeface="Arial" panose="020B0604020202020204" pitchFamily="34" charset="0"/>
              </a:rPr>
              <a:t>are used.</a:t>
            </a:r>
            <a:endParaRPr lang="en-GB" dirty="0"/>
          </a:p>
        </p:txBody>
      </p:sp>
      <p:pic>
        <p:nvPicPr>
          <p:cNvPr id="8" name="Picture 2"/>
          <p:cNvPicPr>
            <a:picLocks noChangeAspect="1" noChangeArrowheads="1"/>
          </p:cNvPicPr>
          <p:nvPr/>
        </p:nvPicPr>
        <p:blipFill>
          <a:blip r:embed="rId3" cstate="print"/>
          <a:srcRect/>
          <a:stretch>
            <a:fillRect/>
          </a:stretch>
        </p:blipFill>
        <p:spPr bwMode="auto">
          <a:xfrm rot="5400000">
            <a:off x="295129" y="5963474"/>
            <a:ext cx="963824" cy="704551"/>
          </a:xfrm>
          <a:prstGeom prst="rect">
            <a:avLst/>
          </a:prstGeom>
          <a:noFill/>
          <a:ln w="9525">
            <a:noFill/>
            <a:miter lim="800000"/>
            <a:headEnd/>
            <a:tailEnd/>
          </a:ln>
        </p:spPr>
      </p:pic>
      <p:sp>
        <p:nvSpPr>
          <p:cNvPr id="9" name="Rectangle 8"/>
          <p:cNvSpPr/>
          <p:nvPr/>
        </p:nvSpPr>
        <p:spPr bwMode="auto">
          <a:xfrm>
            <a:off x="415703" y="1717487"/>
            <a:ext cx="181554" cy="188503"/>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0" name="Rectangle 9"/>
          <p:cNvSpPr/>
          <p:nvPr/>
        </p:nvSpPr>
        <p:spPr bwMode="auto">
          <a:xfrm>
            <a:off x="416814" y="2082243"/>
            <a:ext cx="181554" cy="188503"/>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1" name="Rectangle 10"/>
          <p:cNvSpPr/>
          <p:nvPr/>
        </p:nvSpPr>
        <p:spPr bwMode="auto">
          <a:xfrm>
            <a:off x="416814" y="2475065"/>
            <a:ext cx="181554" cy="188503"/>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2" name="Rectangle 11"/>
          <p:cNvSpPr/>
          <p:nvPr/>
        </p:nvSpPr>
        <p:spPr bwMode="auto">
          <a:xfrm>
            <a:off x="416814" y="2863800"/>
            <a:ext cx="181554" cy="188503"/>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3" name="Rectangle 12"/>
          <p:cNvSpPr/>
          <p:nvPr/>
        </p:nvSpPr>
        <p:spPr bwMode="auto">
          <a:xfrm>
            <a:off x="423687" y="3237511"/>
            <a:ext cx="181554" cy="188503"/>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4" name="Rectangle 13"/>
          <p:cNvSpPr/>
          <p:nvPr/>
        </p:nvSpPr>
        <p:spPr bwMode="auto">
          <a:xfrm>
            <a:off x="423687" y="3619174"/>
            <a:ext cx="181554" cy="188503"/>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Tree>
    <p:extLst>
      <p:ext uri="{BB962C8B-B14F-4D97-AF65-F5344CB8AC3E}">
        <p14:creationId xmlns:p14="http://schemas.microsoft.com/office/powerpoint/2010/main" val="3510435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768" y="1530509"/>
            <a:ext cx="8388000" cy="4283841"/>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560340" y="1654456"/>
            <a:ext cx="4569799" cy="3701315"/>
          </a:xfrm>
        </p:spPr>
        <p:txBody>
          <a:bodyPr/>
          <a:lstStyle/>
          <a:p>
            <a:pPr marL="0" lvl="1" indent="0">
              <a:lnSpc>
                <a:spcPct val="90000"/>
              </a:lnSpc>
              <a:spcAft>
                <a:spcPts val="500"/>
              </a:spcAft>
              <a:buNone/>
              <a:defRPr/>
            </a:pPr>
            <a:r>
              <a:rPr lang="en-GB" dirty="0">
                <a:latin typeface="Arial" panose="020B0604020202020204" pitchFamily="34" charset="0"/>
                <a:ea typeface="AECOM Sans" panose="020B0504020202020204" pitchFamily="34" charset="0"/>
                <a:cs typeface="Arial" panose="020B0604020202020204" pitchFamily="34" charset="0"/>
              </a:rPr>
              <a:t>C</a:t>
            </a:r>
            <a:r>
              <a:rPr lang="en-GB" dirty="0" smtClean="0">
                <a:latin typeface="Arial" panose="020B0604020202020204" pitchFamily="34" charset="0"/>
                <a:ea typeface="AECOM Sans" panose="020B0504020202020204" pitchFamily="34" charset="0"/>
                <a:cs typeface="Arial" panose="020B0604020202020204" pitchFamily="34" charset="0"/>
              </a:rPr>
              <a:t>ommunicate </a:t>
            </a:r>
            <a:r>
              <a:rPr lang="en-GB" dirty="0">
                <a:latin typeface="Arial" panose="020B0604020202020204" pitchFamily="34" charset="0"/>
                <a:ea typeface="AECOM Sans" panose="020B0504020202020204" pitchFamily="34" charset="0"/>
                <a:cs typeface="Arial" panose="020B0604020202020204" pitchFamily="34" charset="0"/>
              </a:rPr>
              <a:t>this companies safe loading/unloading policy to all drivers (including sub-contracted and agency), and loading staff of </a:t>
            </a:r>
            <a:r>
              <a:rPr lang="en-GB" b="1" dirty="0">
                <a:latin typeface="Arial" panose="020B0604020202020204" pitchFamily="34" charset="0"/>
                <a:ea typeface="AECOM Sans" panose="020B0504020202020204" pitchFamily="34" charset="0"/>
                <a:cs typeface="Arial" panose="020B0604020202020204" pitchFamily="34" charset="0"/>
              </a:rPr>
              <a:t>ensuring that vehicles are safely loaded, loads in normal and emergency situations do not cause a hazard and that appropriate load restraints are used</a:t>
            </a:r>
            <a:r>
              <a:rPr lang="en-GB" dirty="0">
                <a:latin typeface="Arial" panose="020B0604020202020204" pitchFamily="34" charset="0"/>
                <a:ea typeface="AECOM Sans" panose="020B0504020202020204" pitchFamily="34" charset="0"/>
                <a:cs typeface="Arial" panose="020B0604020202020204" pitchFamily="34" charset="0"/>
              </a:rPr>
              <a:t>.</a:t>
            </a:r>
          </a:p>
        </p:txBody>
      </p:sp>
      <p:sp>
        <p:nvSpPr>
          <p:cNvPr id="9" name="TextBox 8"/>
          <p:cNvSpPr txBox="1"/>
          <p:nvPr/>
        </p:nvSpPr>
        <p:spPr>
          <a:xfrm>
            <a:off x="470646" y="391453"/>
            <a:ext cx="8280335" cy="553998"/>
          </a:xfrm>
          <a:prstGeom prst="rect">
            <a:avLst/>
          </a:prstGeom>
          <a:noFill/>
        </p:spPr>
        <p:txBody>
          <a:bodyPr wrap="square" rtlCol="0">
            <a:spAutoFit/>
          </a:bodyPr>
          <a:lstStyle/>
          <a:p>
            <a:r>
              <a:rPr lang="en-US" sz="3000" b="1" dirty="0" smtClean="0">
                <a:solidFill>
                  <a:srgbClr val="00B0F0"/>
                </a:solidFill>
                <a:latin typeface="Arial" panose="020B0604020202020204" pitchFamily="34" charset="0"/>
                <a:ea typeface="AECOM Sans" panose="020B0504020202020204" pitchFamily="34" charset="0"/>
                <a:cs typeface="Arial" panose="020B0604020202020204" pitchFamily="34" charset="0"/>
              </a:rPr>
              <a:t>Aim of toolbox talk</a:t>
            </a:r>
          </a:p>
        </p:txBody>
      </p:sp>
      <p:sp>
        <p:nvSpPr>
          <p:cNvPr id="14" name="Rectangle 13"/>
          <p:cNvSpPr/>
          <p:nvPr/>
        </p:nvSpPr>
        <p:spPr bwMode="auto">
          <a:xfrm rot="1277617">
            <a:off x="5196647" y="1240517"/>
            <a:ext cx="483130" cy="498792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1" name="Rectangle 10"/>
          <p:cNvSpPr/>
          <p:nvPr/>
        </p:nvSpPr>
        <p:spPr bwMode="auto">
          <a:xfrm>
            <a:off x="251768" y="1745699"/>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207" t="554" r="-21207" b="-554"/>
          <a:stretch/>
        </p:blipFill>
        <p:spPr bwMode="auto">
          <a:xfrm>
            <a:off x="4888757" y="1530509"/>
            <a:ext cx="5711788" cy="4345891"/>
          </a:xfrm>
          <a:prstGeom prst="trapezoid">
            <a:avLst>
              <a:gd name="adj" fmla="val 37970"/>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611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768" y="1530509"/>
            <a:ext cx="8388000" cy="4283841"/>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560340" y="1654456"/>
            <a:ext cx="4296669" cy="3701315"/>
          </a:xfrm>
        </p:spPr>
        <p:txBody>
          <a:bodyPr/>
          <a:lstStyle/>
          <a:p>
            <a:pPr marL="0" lvl="1" indent="0">
              <a:lnSpc>
                <a:spcPct val="90000"/>
              </a:lnSpc>
              <a:spcAft>
                <a:spcPts val="500"/>
              </a:spcAft>
              <a:buNone/>
              <a:defRPr/>
            </a:pPr>
            <a:r>
              <a:rPr lang="en-GB" dirty="0">
                <a:latin typeface="Arial" panose="020B0604020202020204" pitchFamily="34" charset="0"/>
                <a:ea typeface="AECOM Sans" panose="020B0504020202020204" pitchFamily="34" charset="0"/>
                <a:cs typeface="Arial" panose="020B0604020202020204" pitchFamily="34" charset="0"/>
              </a:rPr>
              <a:t>This toolbox talk covers how to load a vehicle safely, who’s responsibility this is and when load safety checks should be carried out. It also highlights what a risk assessment is what it should </a:t>
            </a:r>
            <a:r>
              <a:rPr lang="en-GB" dirty="0" smtClean="0">
                <a:latin typeface="Arial" panose="020B0604020202020204" pitchFamily="34" charset="0"/>
                <a:ea typeface="AECOM Sans" panose="020B0504020202020204" pitchFamily="34" charset="0"/>
                <a:cs typeface="Arial" panose="020B0604020202020204" pitchFamily="34" charset="0"/>
              </a:rPr>
              <a:t>include.</a:t>
            </a:r>
            <a:endParaRPr lang="en-GB" dirty="0">
              <a:latin typeface="Arial" panose="020B0604020202020204" pitchFamily="34" charset="0"/>
              <a:ea typeface="AECOM Sans" panose="020B0504020202020204" pitchFamily="34" charset="0"/>
              <a:cs typeface="Arial" panose="020B0604020202020204" pitchFamily="34" charset="0"/>
            </a:endParaRPr>
          </a:p>
          <a:p>
            <a:pPr marL="0" lvl="1" indent="0">
              <a:lnSpc>
                <a:spcPct val="90000"/>
              </a:lnSpc>
              <a:spcAft>
                <a:spcPts val="500"/>
              </a:spcAft>
              <a:buNone/>
              <a:defRPr/>
            </a:pPr>
            <a:r>
              <a:rPr lang="en-GB" b="1" dirty="0">
                <a:latin typeface="Arial" panose="020B0604020202020204" pitchFamily="34" charset="0"/>
                <a:ea typeface="AECOM Sans" panose="020B0504020202020204" pitchFamily="34" charset="0"/>
                <a:cs typeface="Arial" panose="020B0604020202020204" pitchFamily="34" charset="0"/>
              </a:rPr>
              <a:t>Our company goal is to minimise the risk of incidents or injury to the public. </a:t>
            </a:r>
          </a:p>
        </p:txBody>
      </p:sp>
      <p:sp>
        <p:nvSpPr>
          <p:cNvPr id="9" name="TextBox 8"/>
          <p:cNvSpPr txBox="1"/>
          <p:nvPr/>
        </p:nvSpPr>
        <p:spPr>
          <a:xfrm>
            <a:off x="470644" y="394887"/>
            <a:ext cx="8280335" cy="553998"/>
          </a:xfrm>
          <a:prstGeom prst="rect">
            <a:avLst/>
          </a:prstGeom>
          <a:noFill/>
        </p:spPr>
        <p:txBody>
          <a:bodyPr wrap="square" rtlCol="0">
            <a:spAutoFit/>
          </a:bodyPr>
          <a:lstStyle/>
          <a:p>
            <a:r>
              <a:rPr lang="en-US" sz="3000" b="1" dirty="0" smtClean="0">
                <a:solidFill>
                  <a:srgbClr val="00B0F0"/>
                </a:solidFill>
                <a:latin typeface="Arial" panose="020B0604020202020204" pitchFamily="34" charset="0"/>
                <a:ea typeface="AECOM Sans" panose="020B0504020202020204" pitchFamily="34" charset="0"/>
                <a:cs typeface="Arial" panose="020B0604020202020204" pitchFamily="34" charset="0"/>
              </a:rPr>
              <a:t>How this toolbox talk will help you</a:t>
            </a:r>
          </a:p>
        </p:txBody>
      </p:sp>
      <p:sp>
        <p:nvSpPr>
          <p:cNvPr id="14" name="Rectangle 13"/>
          <p:cNvSpPr/>
          <p:nvPr/>
        </p:nvSpPr>
        <p:spPr bwMode="auto">
          <a:xfrm rot="1277617">
            <a:off x="5196647" y="1240517"/>
            <a:ext cx="483130" cy="498792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1" name="Rectangle 10"/>
          <p:cNvSpPr/>
          <p:nvPr/>
        </p:nvSpPr>
        <p:spPr bwMode="auto">
          <a:xfrm>
            <a:off x="251768" y="1745699"/>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56190" y="1530509"/>
            <a:ext cx="6418192" cy="4283841"/>
          </a:xfrm>
          <a:prstGeom prst="trapezoid">
            <a:avLst>
              <a:gd name="adj" fmla="val 37970"/>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195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2981" y="1243582"/>
            <a:ext cx="8388000" cy="870226"/>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564303" y="1243582"/>
            <a:ext cx="8186677" cy="66668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lvl="1" indent="0">
              <a:buNone/>
            </a:pPr>
            <a:r>
              <a:rPr lang="en-GB" sz="2000" dirty="0">
                <a:latin typeface="Arial" panose="020B0604020202020204" pitchFamily="34" charset="0"/>
                <a:ea typeface="AECOM Sans" panose="020B0504020202020204" pitchFamily="34" charset="0"/>
                <a:cs typeface="Arial" panose="020B0604020202020204" pitchFamily="34" charset="0"/>
              </a:rPr>
              <a:t>You are bound by law to pay attention to the weight, size and security of any load carried on your vehicle. </a:t>
            </a:r>
            <a:endParaRPr lang="en-US" sz="1800" dirty="0"/>
          </a:p>
          <a:p>
            <a:endParaRPr lang="en-US" sz="1800" dirty="0"/>
          </a:p>
          <a:p>
            <a:endParaRPr lang="en-US" sz="1800" dirty="0"/>
          </a:p>
          <a:p>
            <a:endParaRPr lang="en-US" sz="1800" dirty="0"/>
          </a:p>
        </p:txBody>
      </p:sp>
      <p:sp>
        <p:nvSpPr>
          <p:cNvPr id="19" name="TextBox 18"/>
          <p:cNvSpPr txBox="1"/>
          <p:nvPr/>
        </p:nvSpPr>
        <p:spPr>
          <a:xfrm>
            <a:off x="539552" y="436299"/>
            <a:ext cx="6906312" cy="553998"/>
          </a:xfrm>
          <a:prstGeom prst="rect">
            <a:avLst/>
          </a:prstGeom>
          <a:noFill/>
        </p:spPr>
        <p:txBody>
          <a:bodyPr wrap="square" rtlCol="0">
            <a:spAutoFit/>
          </a:bodyPr>
          <a:lstStyle/>
          <a:p>
            <a:r>
              <a:rPr lang="en-GB" sz="3000" b="1" dirty="0" smtClean="0">
                <a:solidFill>
                  <a:srgbClr val="00B0F0"/>
                </a:solidFill>
                <a:latin typeface="Arial" panose="020B0604020202020204" pitchFamily="34" charset="0"/>
                <a:ea typeface="AECOM Sans" panose="020B0504020202020204" pitchFamily="34" charset="0"/>
                <a:cs typeface="Arial" panose="020B0604020202020204" pitchFamily="34" charset="0"/>
              </a:rPr>
              <a:t>Why safe loading?</a:t>
            </a:r>
            <a:endParaRPr lang="en-GB" sz="3000" b="1"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sp>
        <p:nvSpPr>
          <p:cNvPr id="11" name="Rectangle 10"/>
          <p:cNvSpPr/>
          <p:nvPr/>
        </p:nvSpPr>
        <p:spPr bwMode="auto">
          <a:xfrm>
            <a:off x="372650" y="1369230"/>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331" t="32942" r="25590" b="22376"/>
          <a:stretch/>
        </p:blipFill>
        <p:spPr bwMode="auto">
          <a:xfrm>
            <a:off x="1298340" y="2220687"/>
            <a:ext cx="6474493" cy="4136482"/>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888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39552" y="436299"/>
            <a:ext cx="6906312" cy="553998"/>
          </a:xfrm>
          <a:prstGeom prst="rect">
            <a:avLst/>
          </a:prstGeom>
          <a:noFill/>
        </p:spPr>
        <p:txBody>
          <a:bodyPr wrap="square" rtlCol="0">
            <a:spAutoFit/>
          </a:bodyPr>
          <a:lstStyle/>
          <a:p>
            <a:r>
              <a:rPr lang="en-GB" sz="3000" b="1" dirty="0" smtClean="0">
                <a:solidFill>
                  <a:srgbClr val="00B0F0"/>
                </a:solidFill>
                <a:latin typeface="Arial" panose="020B0604020202020204" pitchFamily="34" charset="0"/>
                <a:ea typeface="AECOM Sans" panose="020B0504020202020204" pitchFamily="34" charset="0"/>
                <a:cs typeface="Arial" panose="020B0604020202020204" pitchFamily="34" charset="0"/>
              </a:rPr>
              <a:t>Penalties for safe loading</a:t>
            </a:r>
            <a:endParaRPr lang="en-GB" sz="3000" b="1"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sp>
        <p:nvSpPr>
          <p:cNvPr id="8" name="Text Placeholder 2"/>
          <p:cNvSpPr txBox="1">
            <a:spLocks/>
          </p:cNvSpPr>
          <p:nvPr/>
        </p:nvSpPr>
        <p:spPr>
          <a:xfrm>
            <a:off x="550555" y="1373579"/>
            <a:ext cx="3752850" cy="438149"/>
          </a:xfrm>
          <a:prstGeom prst="roundRect">
            <a:avLst>
              <a:gd name="adj" fmla="val 0"/>
            </a:avLst>
          </a:prstGeom>
          <a:solidFill>
            <a:srgbClr val="00B0F0">
              <a:alpha val="50196"/>
            </a:srgbClr>
          </a:solidFill>
          <a:ln w="28321" cap="flat" cmpd="sng" algn="ctr">
            <a:noFill/>
            <a:prstDash val="solid"/>
          </a:ln>
          <a:effectLst/>
        </p:spPr>
        <p:txBody>
          <a:bodyPr lIns="91409" tIns="45704" rIns="91409" bIns="45704" rtlCol="0" anchor="ctr">
            <a:noAutofit/>
          </a:bodyPr>
          <a:lstStyle>
            <a:lvl1pPr marL="0" indent="0" algn="l" defTabSz="457046" rtl="0" eaLnBrk="1" latinLnBrk="0" hangingPunct="1">
              <a:spcBef>
                <a:spcPct val="20000"/>
              </a:spcBef>
              <a:buFont typeface="Arial"/>
              <a:buNone/>
              <a:defRPr sz="2200" kern="1200">
                <a:solidFill>
                  <a:srgbClr val="2299DC"/>
                </a:solidFill>
                <a:latin typeface="Arial" panose="020B0604020202020204" pitchFamily="34" charset="0"/>
                <a:ea typeface="+mn-ea"/>
                <a:cs typeface="Arial" panose="020B0604020202020204" pitchFamily="34" charset="0"/>
              </a:defRPr>
            </a:lvl1pPr>
            <a:lvl2pPr marL="0" indent="0" algn="l" defTabSz="457046" rtl="0" eaLnBrk="1" latinLnBrk="0" hangingPunct="1">
              <a:spcBef>
                <a:spcPct val="20000"/>
              </a:spcBef>
              <a:buFont typeface="Arial"/>
              <a:buNone/>
              <a:defRPr lang="en-US" sz="2200" kern="1200" dirty="0" smtClean="0">
                <a:solidFill>
                  <a:srgbClr val="2299DC"/>
                </a:solidFill>
                <a:latin typeface="Arial" panose="020B0604020202020204" pitchFamily="34" charset="0"/>
                <a:ea typeface="NJFont Bold"/>
                <a:cs typeface="Arial" panose="020B0604020202020204" pitchFamily="34" charset="0"/>
              </a:defRPr>
            </a:lvl2pPr>
            <a:lvl3pPr marL="1142615" indent="0" algn="l" defTabSz="457046" rtl="0" eaLnBrk="1" latinLnBrk="0" hangingPunct="1">
              <a:spcBef>
                <a:spcPct val="20000"/>
              </a:spcBef>
              <a:buFont typeface="Arial"/>
              <a:buNone/>
              <a:defRPr sz="2400" kern="1200">
                <a:solidFill>
                  <a:schemeClr val="lt1"/>
                </a:solidFill>
                <a:latin typeface="+mn-lt"/>
                <a:ea typeface="+mn-ea"/>
                <a:cs typeface="+mn-cs"/>
              </a:defRPr>
            </a:lvl3pPr>
            <a:lvl4pPr marL="1599661" indent="-228522" algn="l" defTabSz="457046" rtl="0" eaLnBrk="1" latinLnBrk="0" hangingPunct="1">
              <a:spcBef>
                <a:spcPct val="20000"/>
              </a:spcBef>
              <a:buFont typeface="Arial"/>
              <a:buChar char="–"/>
              <a:defRPr sz="2000" kern="1200">
                <a:solidFill>
                  <a:schemeClr val="lt1"/>
                </a:solidFill>
                <a:latin typeface="+mn-lt"/>
                <a:ea typeface="+mn-ea"/>
                <a:cs typeface="+mn-cs"/>
              </a:defRPr>
            </a:lvl4pPr>
            <a:lvl5pPr marL="2056707" indent="-228522" algn="l" defTabSz="457046" rtl="0" eaLnBrk="1" latinLnBrk="0" hangingPunct="1">
              <a:spcBef>
                <a:spcPct val="20000"/>
              </a:spcBef>
              <a:buFont typeface="Arial"/>
              <a:buChar char="»"/>
              <a:defRPr sz="2000" kern="1200">
                <a:solidFill>
                  <a:schemeClr val="lt1"/>
                </a:solidFill>
                <a:latin typeface="+mn-lt"/>
                <a:ea typeface="+mn-ea"/>
                <a:cs typeface="+mn-cs"/>
              </a:defRPr>
            </a:lvl5pPr>
            <a:lvl6pPr marL="2513753" indent="-228522" algn="l" defTabSz="457046" rtl="0" eaLnBrk="1" latinLnBrk="0" hangingPunct="1">
              <a:spcBef>
                <a:spcPct val="20000"/>
              </a:spcBef>
              <a:buFont typeface="Arial"/>
              <a:buChar char="•"/>
              <a:defRPr sz="2000" kern="1200">
                <a:solidFill>
                  <a:schemeClr val="lt1"/>
                </a:solidFill>
                <a:latin typeface="+mn-lt"/>
                <a:ea typeface="+mn-ea"/>
                <a:cs typeface="+mn-cs"/>
              </a:defRPr>
            </a:lvl6pPr>
            <a:lvl7pPr marL="2970800" indent="-228522" algn="l" defTabSz="457046" rtl="0" eaLnBrk="1" latinLnBrk="0" hangingPunct="1">
              <a:spcBef>
                <a:spcPct val="20000"/>
              </a:spcBef>
              <a:buFont typeface="Arial"/>
              <a:buChar char="•"/>
              <a:defRPr sz="2000" kern="1200">
                <a:solidFill>
                  <a:schemeClr val="lt1"/>
                </a:solidFill>
                <a:latin typeface="+mn-lt"/>
                <a:ea typeface="+mn-ea"/>
                <a:cs typeface="+mn-cs"/>
              </a:defRPr>
            </a:lvl7pPr>
            <a:lvl8pPr marL="3427846" indent="-228522" algn="l" defTabSz="457046" rtl="0" eaLnBrk="1" latinLnBrk="0" hangingPunct="1">
              <a:spcBef>
                <a:spcPct val="20000"/>
              </a:spcBef>
              <a:buFont typeface="Arial"/>
              <a:buChar char="•"/>
              <a:defRPr sz="2000" kern="1200">
                <a:solidFill>
                  <a:schemeClr val="lt1"/>
                </a:solidFill>
                <a:latin typeface="+mn-lt"/>
                <a:ea typeface="+mn-ea"/>
                <a:cs typeface="+mn-cs"/>
              </a:defRPr>
            </a:lvl8pPr>
            <a:lvl9pPr marL="3884892" indent="-228522" algn="l" defTabSz="457046"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046"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5% to 10% - £100</a:t>
            </a: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2"/>
          <p:cNvSpPr txBox="1">
            <a:spLocks/>
          </p:cNvSpPr>
          <p:nvPr/>
        </p:nvSpPr>
        <p:spPr>
          <a:xfrm>
            <a:off x="4561455" y="1364057"/>
            <a:ext cx="3962400" cy="438149"/>
          </a:xfrm>
          <a:prstGeom prst="roundRect">
            <a:avLst>
              <a:gd name="adj" fmla="val 0"/>
            </a:avLst>
          </a:prstGeom>
          <a:solidFill>
            <a:srgbClr val="00B0F0">
              <a:alpha val="50196"/>
            </a:srgbClr>
          </a:solidFill>
          <a:ln w="28321" cap="flat" cmpd="sng" algn="ctr">
            <a:noFill/>
            <a:prstDash val="solid"/>
          </a:ln>
          <a:effectLst/>
        </p:spPr>
        <p:txBody>
          <a:bodyPr lIns="91409" tIns="45704" rIns="91409" bIns="45704" rtlCol="0" anchor="ctr">
            <a:noAutofit/>
          </a:bodyPr>
          <a:lstStyle>
            <a:lvl1pPr marL="0" indent="0" algn="l" defTabSz="457046" rtl="0" eaLnBrk="1" latinLnBrk="0" hangingPunct="1">
              <a:spcBef>
                <a:spcPct val="20000"/>
              </a:spcBef>
              <a:buFont typeface="Arial"/>
              <a:buNone/>
              <a:defRPr sz="2200" kern="1200">
                <a:solidFill>
                  <a:srgbClr val="2299DC"/>
                </a:solidFill>
                <a:latin typeface="Arial" panose="020B0604020202020204" pitchFamily="34" charset="0"/>
                <a:ea typeface="+mn-ea"/>
                <a:cs typeface="Arial" panose="020B0604020202020204" pitchFamily="34" charset="0"/>
              </a:defRPr>
            </a:lvl1pPr>
            <a:lvl2pPr marL="0" indent="0" algn="l" defTabSz="457046" rtl="0" eaLnBrk="1" latinLnBrk="0" hangingPunct="1">
              <a:spcBef>
                <a:spcPct val="20000"/>
              </a:spcBef>
              <a:buFont typeface="Arial"/>
              <a:buNone/>
              <a:defRPr lang="en-US" sz="2200" kern="1200" dirty="0" smtClean="0">
                <a:solidFill>
                  <a:srgbClr val="2299DC"/>
                </a:solidFill>
                <a:latin typeface="Arial" panose="020B0604020202020204" pitchFamily="34" charset="0"/>
                <a:ea typeface="NJFont Bold"/>
                <a:cs typeface="Arial" panose="020B0604020202020204" pitchFamily="34" charset="0"/>
              </a:defRPr>
            </a:lvl2pPr>
            <a:lvl3pPr marL="1142615" indent="0" algn="l" defTabSz="457046" rtl="0" eaLnBrk="1" latinLnBrk="0" hangingPunct="1">
              <a:spcBef>
                <a:spcPct val="20000"/>
              </a:spcBef>
              <a:buFont typeface="Arial"/>
              <a:buNone/>
              <a:defRPr sz="2400" kern="1200">
                <a:solidFill>
                  <a:schemeClr val="lt1"/>
                </a:solidFill>
                <a:latin typeface="+mn-lt"/>
                <a:ea typeface="+mn-ea"/>
                <a:cs typeface="+mn-cs"/>
              </a:defRPr>
            </a:lvl3pPr>
            <a:lvl4pPr marL="1599661" indent="-228522" algn="l" defTabSz="457046" rtl="0" eaLnBrk="1" latinLnBrk="0" hangingPunct="1">
              <a:spcBef>
                <a:spcPct val="20000"/>
              </a:spcBef>
              <a:buFont typeface="Arial"/>
              <a:buChar char="–"/>
              <a:defRPr sz="2000" kern="1200">
                <a:solidFill>
                  <a:schemeClr val="lt1"/>
                </a:solidFill>
                <a:latin typeface="+mn-lt"/>
                <a:ea typeface="+mn-ea"/>
                <a:cs typeface="+mn-cs"/>
              </a:defRPr>
            </a:lvl4pPr>
            <a:lvl5pPr marL="2056707" indent="-228522" algn="l" defTabSz="457046" rtl="0" eaLnBrk="1" latinLnBrk="0" hangingPunct="1">
              <a:spcBef>
                <a:spcPct val="20000"/>
              </a:spcBef>
              <a:buFont typeface="Arial"/>
              <a:buChar char="»"/>
              <a:defRPr sz="2000" kern="1200">
                <a:solidFill>
                  <a:schemeClr val="lt1"/>
                </a:solidFill>
                <a:latin typeface="+mn-lt"/>
                <a:ea typeface="+mn-ea"/>
                <a:cs typeface="+mn-cs"/>
              </a:defRPr>
            </a:lvl5pPr>
            <a:lvl6pPr marL="2513753" indent="-228522" algn="l" defTabSz="457046" rtl="0" eaLnBrk="1" latinLnBrk="0" hangingPunct="1">
              <a:spcBef>
                <a:spcPct val="20000"/>
              </a:spcBef>
              <a:buFont typeface="Arial"/>
              <a:buChar char="•"/>
              <a:defRPr sz="2000" kern="1200">
                <a:solidFill>
                  <a:schemeClr val="lt1"/>
                </a:solidFill>
                <a:latin typeface="+mn-lt"/>
                <a:ea typeface="+mn-ea"/>
                <a:cs typeface="+mn-cs"/>
              </a:defRPr>
            </a:lvl6pPr>
            <a:lvl7pPr marL="2970800" indent="-228522" algn="l" defTabSz="457046" rtl="0" eaLnBrk="1" latinLnBrk="0" hangingPunct="1">
              <a:spcBef>
                <a:spcPct val="20000"/>
              </a:spcBef>
              <a:buFont typeface="Arial"/>
              <a:buChar char="•"/>
              <a:defRPr sz="2000" kern="1200">
                <a:solidFill>
                  <a:schemeClr val="lt1"/>
                </a:solidFill>
                <a:latin typeface="+mn-lt"/>
                <a:ea typeface="+mn-ea"/>
                <a:cs typeface="+mn-cs"/>
              </a:defRPr>
            </a:lvl7pPr>
            <a:lvl8pPr marL="3427846" indent="-228522" algn="l" defTabSz="457046" rtl="0" eaLnBrk="1" latinLnBrk="0" hangingPunct="1">
              <a:spcBef>
                <a:spcPct val="20000"/>
              </a:spcBef>
              <a:buFont typeface="Arial"/>
              <a:buChar char="•"/>
              <a:defRPr sz="2000" kern="1200">
                <a:solidFill>
                  <a:schemeClr val="lt1"/>
                </a:solidFill>
                <a:latin typeface="+mn-lt"/>
                <a:ea typeface="+mn-ea"/>
                <a:cs typeface="+mn-cs"/>
              </a:defRPr>
            </a:lvl8pPr>
            <a:lvl9pPr marL="3884892" indent="-228522" algn="l" defTabSz="457046"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046"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10% to 15% - £200</a:t>
            </a: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Placeholder 2"/>
          <p:cNvSpPr txBox="1">
            <a:spLocks/>
          </p:cNvSpPr>
          <p:nvPr/>
        </p:nvSpPr>
        <p:spPr>
          <a:xfrm>
            <a:off x="4561457" y="2002231"/>
            <a:ext cx="4029075" cy="438149"/>
          </a:xfrm>
          <a:prstGeom prst="roundRect">
            <a:avLst>
              <a:gd name="adj" fmla="val 0"/>
            </a:avLst>
          </a:prstGeom>
          <a:solidFill>
            <a:srgbClr val="00B0F0">
              <a:alpha val="50196"/>
            </a:srgbClr>
          </a:solidFill>
          <a:ln w="28321" cap="flat" cmpd="sng" algn="ctr">
            <a:noFill/>
            <a:prstDash val="solid"/>
          </a:ln>
          <a:effectLst/>
        </p:spPr>
        <p:txBody>
          <a:bodyPr lIns="91409" tIns="45704" rIns="91409" bIns="45704" rtlCol="0" anchor="ctr">
            <a:noAutofit/>
          </a:bodyPr>
          <a:lstStyle>
            <a:lvl1pPr marL="0" indent="0" algn="l" defTabSz="457046" rtl="0" eaLnBrk="1" latinLnBrk="0" hangingPunct="1">
              <a:spcBef>
                <a:spcPct val="20000"/>
              </a:spcBef>
              <a:buFont typeface="Arial"/>
              <a:buNone/>
              <a:defRPr sz="2200" kern="1200">
                <a:solidFill>
                  <a:srgbClr val="2299DC"/>
                </a:solidFill>
                <a:latin typeface="Arial" panose="020B0604020202020204" pitchFamily="34" charset="0"/>
                <a:ea typeface="+mn-ea"/>
                <a:cs typeface="Arial" panose="020B0604020202020204" pitchFamily="34" charset="0"/>
              </a:defRPr>
            </a:lvl1pPr>
            <a:lvl2pPr marL="0" indent="0" algn="l" defTabSz="457046" rtl="0" eaLnBrk="1" latinLnBrk="0" hangingPunct="1">
              <a:spcBef>
                <a:spcPct val="20000"/>
              </a:spcBef>
              <a:buFont typeface="Arial"/>
              <a:buNone/>
              <a:defRPr lang="en-US" sz="2200" kern="1200" dirty="0" smtClean="0">
                <a:solidFill>
                  <a:srgbClr val="2299DC"/>
                </a:solidFill>
                <a:latin typeface="Arial" panose="020B0604020202020204" pitchFamily="34" charset="0"/>
                <a:ea typeface="NJFont Bold"/>
                <a:cs typeface="Arial" panose="020B0604020202020204" pitchFamily="34" charset="0"/>
              </a:defRPr>
            </a:lvl2pPr>
            <a:lvl3pPr marL="1142615" indent="0" algn="l" defTabSz="457046" rtl="0" eaLnBrk="1" latinLnBrk="0" hangingPunct="1">
              <a:spcBef>
                <a:spcPct val="20000"/>
              </a:spcBef>
              <a:buFont typeface="Arial"/>
              <a:buNone/>
              <a:defRPr sz="2400" kern="1200">
                <a:solidFill>
                  <a:schemeClr val="lt1"/>
                </a:solidFill>
                <a:latin typeface="+mn-lt"/>
                <a:ea typeface="+mn-ea"/>
                <a:cs typeface="+mn-cs"/>
              </a:defRPr>
            </a:lvl3pPr>
            <a:lvl4pPr marL="1599661" indent="-228522" algn="l" defTabSz="457046" rtl="0" eaLnBrk="1" latinLnBrk="0" hangingPunct="1">
              <a:spcBef>
                <a:spcPct val="20000"/>
              </a:spcBef>
              <a:buFont typeface="Arial"/>
              <a:buChar char="–"/>
              <a:defRPr sz="2000" kern="1200">
                <a:solidFill>
                  <a:schemeClr val="lt1"/>
                </a:solidFill>
                <a:latin typeface="+mn-lt"/>
                <a:ea typeface="+mn-ea"/>
                <a:cs typeface="+mn-cs"/>
              </a:defRPr>
            </a:lvl4pPr>
            <a:lvl5pPr marL="2056707" indent="-228522" algn="l" defTabSz="457046" rtl="0" eaLnBrk="1" latinLnBrk="0" hangingPunct="1">
              <a:spcBef>
                <a:spcPct val="20000"/>
              </a:spcBef>
              <a:buFont typeface="Arial"/>
              <a:buChar char="»"/>
              <a:defRPr sz="2000" kern="1200">
                <a:solidFill>
                  <a:schemeClr val="lt1"/>
                </a:solidFill>
                <a:latin typeface="+mn-lt"/>
                <a:ea typeface="+mn-ea"/>
                <a:cs typeface="+mn-cs"/>
              </a:defRPr>
            </a:lvl5pPr>
            <a:lvl6pPr marL="2513753" indent="-228522" algn="l" defTabSz="457046" rtl="0" eaLnBrk="1" latinLnBrk="0" hangingPunct="1">
              <a:spcBef>
                <a:spcPct val="20000"/>
              </a:spcBef>
              <a:buFont typeface="Arial"/>
              <a:buChar char="•"/>
              <a:defRPr sz="2000" kern="1200">
                <a:solidFill>
                  <a:schemeClr val="lt1"/>
                </a:solidFill>
                <a:latin typeface="+mn-lt"/>
                <a:ea typeface="+mn-ea"/>
                <a:cs typeface="+mn-cs"/>
              </a:defRPr>
            </a:lvl6pPr>
            <a:lvl7pPr marL="2970800" indent="-228522" algn="l" defTabSz="457046" rtl="0" eaLnBrk="1" latinLnBrk="0" hangingPunct="1">
              <a:spcBef>
                <a:spcPct val="20000"/>
              </a:spcBef>
              <a:buFont typeface="Arial"/>
              <a:buChar char="•"/>
              <a:defRPr sz="2000" kern="1200">
                <a:solidFill>
                  <a:schemeClr val="lt1"/>
                </a:solidFill>
                <a:latin typeface="+mn-lt"/>
                <a:ea typeface="+mn-ea"/>
                <a:cs typeface="+mn-cs"/>
              </a:defRPr>
            </a:lvl7pPr>
            <a:lvl8pPr marL="3427846" indent="-228522" algn="l" defTabSz="457046" rtl="0" eaLnBrk="1" latinLnBrk="0" hangingPunct="1">
              <a:spcBef>
                <a:spcPct val="20000"/>
              </a:spcBef>
              <a:buFont typeface="Arial"/>
              <a:buChar char="•"/>
              <a:defRPr sz="2000" kern="1200">
                <a:solidFill>
                  <a:schemeClr val="lt1"/>
                </a:solidFill>
                <a:latin typeface="+mn-lt"/>
                <a:ea typeface="+mn-ea"/>
                <a:cs typeface="+mn-cs"/>
              </a:defRPr>
            </a:lvl8pPr>
            <a:lvl9pPr marL="3884892" indent="-228522" algn="l" defTabSz="457046"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046"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More than 30% - Prosecution</a:t>
            </a: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Placeholder 2"/>
          <p:cNvSpPr txBox="1">
            <a:spLocks/>
          </p:cNvSpPr>
          <p:nvPr/>
        </p:nvSpPr>
        <p:spPr>
          <a:xfrm>
            <a:off x="550555" y="1983181"/>
            <a:ext cx="3752850" cy="438149"/>
          </a:xfrm>
          <a:prstGeom prst="roundRect">
            <a:avLst>
              <a:gd name="adj" fmla="val 0"/>
            </a:avLst>
          </a:prstGeom>
          <a:solidFill>
            <a:srgbClr val="00B0F0">
              <a:alpha val="50196"/>
            </a:srgbClr>
          </a:solidFill>
          <a:ln w="28321" cap="flat" cmpd="sng" algn="ctr">
            <a:noFill/>
            <a:prstDash val="solid"/>
          </a:ln>
          <a:effectLst/>
        </p:spPr>
        <p:txBody>
          <a:bodyPr lIns="91409" tIns="45704" rIns="91409" bIns="45704" rtlCol="0" anchor="ctr">
            <a:noAutofit/>
          </a:bodyPr>
          <a:lstStyle>
            <a:lvl1pPr marL="0" indent="0" algn="l" defTabSz="457046" rtl="0" eaLnBrk="1" latinLnBrk="0" hangingPunct="1">
              <a:spcBef>
                <a:spcPct val="20000"/>
              </a:spcBef>
              <a:buFont typeface="Arial"/>
              <a:buNone/>
              <a:defRPr sz="2200" kern="1200">
                <a:solidFill>
                  <a:srgbClr val="2299DC"/>
                </a:solidFill>
                <a:latin typeface="Arial" panose="020B0604020202020204" pitchFamily="34" charset="0"/>
                <a:ea typeface="+mn-ea"/>
                <a:cs typeface="Arial" panose="020B0604020202020204" pitchFamily="34" charset="0"/>
              </a:defRPr>
            </a:lvl1pPr>
            <a:lvl2pPr marL="0" indent="0" algn="l" defTabSz="457046" rtl="0" eaLnBrk="1" latinLnBrk="0" hangingPunct="1">
              <a:spcBef>
                <a:spcPct val="20000"/>
              </a:spcBef>
              <a:buFont typeface="Arial"/>
              <a:buNone/>
              <a:defRPr lang="en-US" sz="2200" kern="1200" dirty="0" smtClean="0">
                <a:solidFill>
                  <a:srgbClr val="2299DC"/>
                </a:solidFill>
                <a:latin typeface="Arial" panose="020B0604020202020204" pitchFamily="34" charset="0"/>
                <a:ea typeface="NJFont Bold"/>
                <a:cs typeface="Arial" panose="020B0604020202020204" pitchFamily="34" charset="0"/>
              </a:defRPr>
            </a:lvl2pPr>
            <a:lvl3pPr marL="1142615" indent="0" algn="l" defTabSz="457046" rtl="0" eaLnBrk="1" latinLnBrk="0" hangingPunct="1">
              <a:spcBef>
                <a:spcPct val="20000"/>
              </a:spcBef>
              <a:buFont typeface="Arial"/>
              <a:buNone/>
              <a:defRPr sz="2400" kern="1200">
                <a:solidFill>
                  <a:schemeClr val="lt1"/>
                </a:solidFill>
                <a:latin typeface="+mn-lt"/>
                <a:ea typeface="+mn-ea"/>
                <a:cs typeface="+mn-cs"/>
              </a:defRPr>
            </a:lvl3pPr>
            <a:lvl4pPr marL="1599661" indent="-228522" algn="l" defTabSz="457046" rtl="0" eaLnBrk="1" latinLnBrk="0" hangingPunct="1">
              <a:spcBef>
                <a:spcPct val="20000"/>
              </a:spcBef>
              <a:buFont typeface="Arial"/>
              <a:buChar char="–"/>
              <a:defRPr sz="2000" kern="1200">
                <a:solidFill>
                  <a:schemeClr val="lt1"/>
                </a:solidFill>
                <a:latin typeface="+mn-lt"/>
                <a:ea typeface="+mn-ea"/>
                <a:cs typeface="+mn-cs"/>
              </a:defRPr>
            </a:lvl4pPr>
            <a:lvl5pPr marL="2056707" indent="-228522" algn="l" defTabSz="457046" rtl="0" eaLnBrk="1" latinLnBrk="0" hangingPunct="1">
              <a:spcBef>
                <a:spcPct val="20000"/>
              </a:spcBef>
              <a:buFont typeface="Arial"/>
              <a:buChar char="»"/>
              <a:defRPr sz="2000" kern="1200">
                <a:solidFill>
                  <a:schemeClr val="lt1"/>
                </a:solidFill>
                <a:latin typeface="+mn-lt"/>
                <a:ea typeface="+mn-ea"/>
                <a:cs typeface="+mn-cs"/>
              </a:defRPr>
            </a:lvl5pPr>
            <a:lvl6pPr marL="2513753" indent="-228522" algn="l" defTabSz="457046" rtl="0" eaLnBrk="1" latinLnBrk="0" hangingPunct="1">
              <a:spcBef>
                <a:spcPct val="20000"/>
              </a:spcBef>
              <a:buFont typeface="Arial"/>
              <a:buChar char="•"/>
              <a:defRPr sz="2000" kern="1200">
                <a:solidFill>
                  <a:schemeClr val="lt1"/>
                </a:solidFill>
                <a:latin typeface="+mn-lt"/>
                <a:ea typeface="+mn-ea"/>
                <a:cs typeface="+mn-cs"/>
              </a:defRPr>
            </a:lvl6pPr>
            <a:lvl7pPr marL="2970800" indent="-228522" algn="l" defTabSz="457046" rtl="0" eaLnBrk="1" latinLnBrk="0" hangingPunct="1">
              <a:spcBef>
                <a:spcPct val="20000"/>
              </a:spcBef>
              <a:buFont typeface="Arial"/>
              <a:buChar char="•"/>
              <a:defRPr sz="2000" kern="1200">
                <a:solidFill>
                  <a:schemeClr val="lt1"/>
                </a:solidFill>
                <a:latin typeface="+mn-lt"/>
                <a:ea typeface="+mn-ea"/>
                <a:cs typeface="+mn-cs"/>
              </a:defRPr>
            </a:lvl7pPr>
            <a:lvl8pPr marL="3427846" indent="-228522" algn="l" defTabSz="457046" rtl="0" eaLnBrk="1" latinLnBrk="0" hangingPunct="1">
              <a:spcBef>
                <a:spcPct val="20000"/>
              </a:spcBef>
              <a:buFont typeface="Arial"/>
              <a:buChar char="•"/>
              <a:defRPr sz="2000" kern="1200">
                <a:solidFill>
                  <a:schemeClr val="lt1"/>
                </a:solidFill>
                <a:latin typeface="+mn-lt"/>
                <a:ea typeface="+mn-ea"/>
                <a:cs typeface="+mn-cs"/>
              </a:defRPr>
            </a:lvl8pPr>
            <a:lvl9pPr marL="3884892" indent="-228522" algn="l" defTabSz="457046" rtl="0" eaLnBrk="1" latinLnBrk="0" hangingPunct="1">
              <a:spcBef>
                <a:spcPct val="20000"/>
              </a:spcBef>
              <a:buFont typeface="Arial"/>
              <a:buChar char="•"/>
              <a:defRPr sz="2000" kern="1200">
                <a:solidFill>
                  <a:schemeClr val="lt1"/>
                </a:solidFill>
                <a:latin typeface="+mn-lt"/>
                <a:ea typeface="+mn-ea"/>
                <a:cs typeface="+mn-cs"/>
              </a:defRPr>
            </a:lvl9pPr>
          </a:lstStyle>
          <a:p>
            <a:pPr marL="0" marR="0" lvl="0" indent="0" algn="ctr" defTabSz="457046"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15% to 30% - £300</a:t>
            </a: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3" name="Picture 12"/>
          <p:cNvPicPr preferRelativeResize="0">
            <a:picLocks/>
          </p:cNvPicPr>
          <p:nvPr/>
        </p:nvPicPr>
        <p:blipFill>
          <a:blip r:embed="rId3" cstate="print"/>
          <a:stretch>
            <a:fillRect/>
          </a:stretch>
        </p:blipFill>
        <p:spPr>
          <a:xfrm>
            <a:off x="1140032" y="2554285"/>
            <a:ext cx="6941046" cy="3751512"/>
          </a:xfrm>
          <a:prstGeom prst="rect">
            <a:avLst/>
          </a:prstGeom>
          <a:noFill/>
          <a:ln>
            <a:noFill/>
          </a:ln>
        </p:spPr>
      </p:pic>
    </p:spTree>
    <p:extLst>
      <p:ext uri="{BB962C8B-B14F-4D97-AF65-F5344CB8AC3E}">
        <p14:creationId xmlns:p14="http://schemas.microsoft.com/office/powerpoint/2010/main" val="2882558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768" y="1188582"/>
            <a:ext cx="8388000" cy="4904509"/>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560341" y="1321587"/>
            <a:ext cx="4028440" cy="3701315"/>
          </a:xfrm>
        </p:spPr>
        <p:txBody>
          <a:bodyPr/>
          <a:lstStyle/>
          <a:p>
            <a:pPr marL="0" lvl="1" indent="0">
              <a:lnSpc>
                <a:spcPct val="90000"/>
              </a:lnSpc>
              <a:spcAft>
                <a:spcPts val="500"/>
              </a:spcAft>
              <a:buNone/>
              <a:defRPr/>
            </a:pPr>
            <a:r>
              <a:rPr lang="en-GB" sz="2000" b="1" dirty="0">
                <a:latin typeface="Arial" panose="020B0604020202020204" pitchFamily="34" charset="0"/>
                <a:ea typeface="AECOM Sans" panose="020B0504020202020204" pitchFamily="34" charset="0"/>
                <a:cs typeface="Arial" panose="020B0604020202020204" pitchFamily="34" charset="0"/>
              </a:rPr>
              <a:t>YOU</a:t>
            </a:r>
            <a:r>
              <a:rPr lang="en-GB" sz="2000" dirty="0">
                <a:latin typeface="Arial" panose="020B0604020202020204" pitchFamily="34" charset="0"/>
                <a:ea typeface="AECOM Sans" panose="020B0504020202020204" pitchFamily="34" charset="0"/>
                <a:cs typeface="Arial" panose="020B0604020202020204" pitchFamily="34" charset="0"/>
              </a:rPr>
              <a:t> are required to know how to load a vehicle </a:t>
            </a:r>
            <a:r>
              <a:rPr lang="en-GB" sz="2000" dirty="0" smtClean="0">
                <a:latin typeface="Arial" panose="020B0604020202020204" pitchFamily="34" charset="0"/>
                <a:ea typeface="AECOM Sans" panose="020B0504020202020204" pitchFamily="34" charset="0"/>
                <a:cs typeface="Arial" panose="020B0604020202020204" pitchFamily="34" charset="0"/>
              </a:rPr>
              <a:t>safely</a:t>
            </a:r>
          </a:p>
          <a:p>
            <a:pPr marL="0" lvl="1" indent="0">
              <a:lnSpc>
                <a:spcPct val="90000"/>
              </a:lnSpc>
              <a:spcAft>
                <a:spcPts val="500"/>
              </a:spcAft>
              <a:buNone/>
              <a:defRPr/>
            </a:pPr>
            <a:r>
              <a:rPr lang="en-GB" sz="2000" b="1" dirty="0">
                <a:latin typeface="Arial" panose="020B0604020202020204" pitchFamily="34" charset="0"/>
                <a:ea typeface="AECOM Sans" panose="020B0504020202020204" pitchFamily="34" charset="0"/>
                <a:cs typeface="Arial" panose="020B0604020202020204" pitchFamily="34" charset="0"/>
              </a:rPr>
              <a:t>YOU</a:t>
            </a:r>
            <a:r>
              <a:rPr lang="en-GB" sz="2000" dirty="0">
                <a:latin typeface="Arial" panose="020B0604020202020204" pitchFamily="34" charset="0"/>
                <a:ea typeface="AECOM Sans" panose="020B0504020202020204" pitchFamily="34" charset="0"/>
                <a:cs typeface="Arial" panose="020B0604020202020204" pitchFamily="34" charset="0"/>
              </a:rPr>
              <a:t> must make sure that the right type of </a:t>
            </a:r>
            <a:r>
              <a:rPr lang="en-GB" sz="2000" dirty="0" smtClean="0">
                <a:latin typeface="Arial" panose="020B0604020202020204" pitchFamily="34" charset="0"/>
                <a:ea typeface="AECOM Sans" panose="020B0504020202020204" pitchFamily="34" charset="0"/>
                <a:cs typeface="Arial" panose="020B0604020202020204" pitchFamily="34" charset="0"/>
              </a:rPr>
              <a:t>vehicle </a:t>
            </a:r>
            <a:r>
              <a:rPr lang="en-GB" sz="2000" dirty="0">
                <a:latin typeface="Arial" panose="020B0604020202020204" pitchFamily="34" charset="0"/>
                <a:ea typeface="AECOM Sans" panose="020B0504020202020204" pitchFamily="34" charset="0"/>
                <a:cs typeface="Arial" panose="020B0604020202020204" pitchFamily="34" charset="0"/>
              </a:rPr>
              <a:t>is used for the </a:t>
            </a:r>
            <a:r>
              <a:rPr lang="en-GB" sz="2000" dirty="0" smtClean="0">
                <a:latin typeface="Arial" panose="020B0604020202020204" pitchFamily="34" charset="0"/>
                <a:ea typeface="AECOM Sans" panose="020B0504020202020204" pitchFamily="34" charset="0"/>
                <a:cs typeface="Arial" panose="020B0604020202020204" pitchFamily="34" charset="0"/>
              </a:rPr>
              <a:t>load</a:t>
            </a:r>
          </a:p>
          <a:p>
            <a:pPr marL="0" lvl="1" indent="0">
              <a:lnSpc>
                <a:spcPct val="90000"/>
              </a:lnSpc>
              <a:spcAft>
                <a:spcPts val="500"/>
              </a:spcAft>
              <a:buNone/>
              <a:defRPr/>
            </a:pPr>
            <a:r>
              <a:rPr lang="en-GB" sz="2000" b="1" dirty="0" smtClean="0">
                <a:latin typeface="Arial" panose="020B0604020202020204" pitchFamily="34" charset="0"/>
                <a:ea typeface="AECOM Sans" panose="020B0504020202020204" pitchFamily="34" charset="0"/>
                <a:cs typeface="Arial" panose="020B0604020202020204" pitchFamily="34" charset="0"/>
              </a:rPr>
              <a:t>YOU</a:t>
            </a:r>
            <a:r>
              <a:rPr lang="en-GB" sz="2000" dirty="0" smtClean="0">
                <a:latin typeface="Arial" panose="020B0604020202020204" pitchFamily="34" charset="0"/>
                <a:ea typeface="AECOM Sans" panose="020B0504020202020204" pitchFamily="34" charset="0"/>
                <a:cs typeface="Arial" panose="020B0604020202020204" pitchFamily="34" charset="0"/>
              </a:rPr>
              <a:t> </a:t>
            </a:r>
            <a:r>
              <a:rPr lang="en-GB" sz="2000" dirty="0">
                <a:latin typeface="Arial" panose="020B0604020202020204" pitchFamily="34" charset="0"/>
                <a:ea typeface="AECOM Sans" panose="020B0504020202020204" pitchFamily="34" charset="0"/>
                <a:cs typeface="Arial" panose="020B0604020202020204" pitchFamily="34" charset="0"/>
              </a:rPr>
              <a:t>should make sure that </a:t>
            </a:r>
            <a:r>
              <a:rPr lang="en-GB" sz="2000" dirty="0" smtClean="0">
                <a:latin typeface="Arial" panose="020B0604020202020204" pitchFamily="34" charset="0"/>
                <a:ea typeface="AECOM Sans" panose="020B0504020202020204" pitchFamily="34" charset="0"/>
                <a:cs typeface="Arial" panose="020B0604020202020204" pitchFamily="34" charset="0"/>
              </a:rPr>
              <a:t>the vehicle is </a:t>
            </a:r>
            <a:r>
              <a:rPr lang="en-GB" sz="2000" dirty="0">
                <a:latin typeface="Arial" panose="020B0604020202020204" pitchFamily="34" charset="0"/>
                <a:ea typeface="AECOM Sans" panose="020B0504020202020204" pitchFamily="34" charset="0"/>
                <a:cs typeface="Arial" panose="020B0604020202020204" pitchFamily="34" charset="0"/>
              </a:rPr>
              <a:t>loaded so the load remains in a safe condition during loading, transit and unloading</a:t>
            </a:r>
            <a:r>
              <a:rPr lang="en-GB" sz="2000" dirty="0" smtClean="0">
                <a:latin typeface="Arial" panose="020B0604020202020204" pitchFamily="34" charset="0"/>
                <a:ea typeface="AECOM Sans" panose="020B0504020202020204" pitchFamily="34" charset="0"/>
                <a:cs typeface="Arial" panose="020B0604020202020204" pitchFamily="34" charset="0"/>
              </a:rPr>
              <a:t>.</a:t>
            </a:r>
          </a:p>
          <a:p>
            <a:pPr marL="0" lvl="1" indent="0">
              <a:lnSpc>
                <a:spcPct val="90000"/>
              </a:lnSpc>
              <a:spcAft>
                <a:spcPts val="500"/>
              </a:spcAft>
              <a:buNone/>
              <a:defRPr/>
            </a:pPr>
            <a:r>
              <a:rPr lang="en-GB" sz="2000" dirty="0" smtClean="0">
                <a:latin typeface="Arial" panose="020B0604020202020204" pitchFamily="34" charset="0"/>
                <a:ea typeface="AECOM Sans" panose="020B0504020202020204" pitchFamily="34" charset="0"/>
                <a:cs typeface="Arial" panose="020B0604020202020204" pitchFamily="34" charset="0"/>
              </a:rPr>
              <a:t>If </a:t>
            </a:r>
            <a:r>
              <a:rPr lang="en-GB" sz="2000" dirty="0">
                <a:latin typeface="Arial" panose="020B0604020202020204" pitchFamily="34" charset="0"/>
                <a:ea typeface="AECOM Sans" panose="020B0504020202020204" pitchFamily="34" charset="0"/>
                <a:cs typeface="Arial" panose="020B0604020202020204" pitchFamily="34" charset="0"/>
              </a:rPr>
              <a:t>you </a:t>
            </a:r>
            <a:r>
              <a:rPr lang="en-GB" sz="2000" dirty="0" smtClean="0">
                <a:latin typeface="Arial" panose="020B0604020202020204" pitchFamily="34" charset="0"/>
                <a:ea typeface="AECOM Sans" panose="020B0504020202020204" pitchFamily="34" charset="0"/>
                <a:cs typeface="Arial" panose="020B0604020202020204" pitchFamily="34" charset="0"/>
              </a:rPr>
              <a:t>did </a:t>
            </a:r>
            <a:r>
              <a:rPr lang="en-GB" sz="2000" dirty="0">
                <a:latin typeface="Arial" panose="020B0604020202020204" pitchFamily="34" charset="0"/>
                <a:ea typeface="AECOM Sans" panose="020B0504020202020204" pitchFamily="34" charset="0"/>
                <a:cs typeface="Arial" panose="020B0604020202020204" pitchFamily="34" charset="0"/>
              </a:rPr>
              <a:t>not witness the vehicle being loaded </a:t>
            </a:r>
            <a:r>
              <a:rPr lang="en-GB" sz="2000" dirty="0" smtClean="0">
                <a:latin typeface="Arial" panose="020B0604020202020204" pitchFamily="34" charset="0"/>
                <a:ea typeface="AECOM Sans" panose="020B0504020202020204" pitchFamily="34" charset="0"/>
                <a:cs typeface="Arial" panose="020B0604020202020204" pitchFamily="34" charset="0"/>
              </a:rPr>
              <a:t>then </a:t>
            </a:r>
            <a:r>
              <a:rPr lang="en-GB" sz="2000" dirty="0">
                <a:latin typeface="Arial" panose="020B0604020202020204" pitchFamily="34" charset="0"/>
                <a:ea typeface="AECOM Sans" panose="020B0504020202020204" pitchFamily="34" charset="0"/>
                <a:cs typeface="Arial" panose="020B0604020202020204" pitchFamily="34" charset="0"/>
              </a:rPr>
              <a:t>you should check that the load is in a safe condition before you </a:t>
            </a:r>
            <a:r>
              <a:rPr lang="en-GB" sz="2000" dirty="0" smtClean="0">
                <a:latin typeface="Arial" panose="020B0604020202020204" pitchFamily="34" charset="0"/>
                <a:ea typeface="AECOM Sans" panose="020B0504020202020204" pitchFamily="34" charset="0"/>
                <a:cs typeface="Arial" panose="020B0604020202020204" pitchFamily="34" charset="0"/>
              </a:rPr>
              <a:t>continue </a:t>
            </a:r>
            <a:r>
              <a:rPr lang="en-GB" sz="2000" dirty="0">
                <a:latin typeface="Arial" panose="020B0604020202020204" pitchFamily="34" charset="0"/>
                <a:ea typeface="AECOM Sans" panose="020B0504020202020204" pitchFamily="34" charset="0"/>
                <a:cs typeface="Arial" panose="020B0604020202020204" pitchFamily="34" charset="0"/>
              </a:rPr>
              <a:t>your journey.</a:t>
            </a:r>
          </a:p>
          <a:p>
            <a:pPr marL="0" lvl="1" indent="0">
              <a:lnSpc>
                <a:spcPct val="90000"/>
              </a:lnSpc>
              <a:spcAft>
                <a:spcPts val="500"/>
              </a:spcAft>
              <a:buNone/>
              <a:defRPr/>
            </a:pPr>
            <a:endParaRPr lang="en-GB" sz="2000" dirty="0">
              <a:latin typeface="Arial" panose="020B0604020202020204" pitchFamily="34" charset="0"/>
              <a:ea typeface="AECOM Sans" panose="020B0504020202020204" pitchFamily="34" charset="0"/>
              <a:cs typeface="Arial" panose="020B0604020202020204" pitchFamily="34" charset="0"/>
            </a:endParaRPr>
          </a:p>
          <a:p>
            <a:pPr marL="0" lvl="1" indent="0">
              <a:lnSpc>
                <a:spcPct val="90000"/>
              </a:lnSpc>
              <a:spcAft>
                <a:spcPts val="500"/>
              </a:spcAft>
              <a:buNone/>
              <a:defRPr/>
            </a:pPr>
            <a:endParaRPr lang="en-GB" sz="2000" dirty="0">
              <a:latin typeface="Arial" panose="020B0604020202020204" pitchFamily="34" charset="0"/>
              <a:ea typeface="AECOM Sans" panose="020B0504020202020204" pitchFamily="34" charset="0"/>
              <a:cs typeface="Arial" panose="020B0604020202020204" pitchFamily="34" charset="0"/>
            </a:endParaRPr>
          </a:p>
        </p:txBody>
      </p:sp>
      <p:sp>
        <p:nvSpPr>
          <p:cNvPr id="9" name="TextBox 8"/>
          <p:cNvSpPr txBox="1"/>
          <p:nvPr/>
        </p:nvSpPr>
        <p:spPr>
          <a:xfrm>
            <a:off x="448613" y="71250"/>
            <a:ext cx="8280335" cy="954107"/>
          </a:xfrm>
          <a:prstGeom prst="rect">
            <a:avLst/>
          </a:prstGeom>
          <a:noFill/>
        </p:spPr>
        <p:txBody>
          <a:bodyPr wrap="square" rtlCol="0">
            <a:spAutoFit/>
          </a:bodyPr>
          <a:lstStyle/>
          <a:p>
            <a:r>
              <a:rPr lang="en-US" sz="2800" b="1" dirty="0" smtClean="0">
                <a:solidFill>
                  <a:srgbClr val="00B0F0"/>
                </a:solidFill>
                <a:latin typeface="Arial" panose="020B0604020202020204" pitchFamily="34" charset="0"/>
                <a:ea typeface="AECOM Sans" panose="020B0504020202020204" pitchFamily="34" charset="0"/>
                <a:cs typeface="Arial" panose="020B0604020202020204" pitchFamily="34" charset="0"/>
              </a:rPr>
              <a:t>Who needs to make sure vehicles are loaded safely?</a:t>
            </a:r>
          </a:p>
        </p:txBody>
      </p:sp>
      <p:sp>
        <p:nvSpPr>
          <p:cNvPr id="14" name="Rectangle 13"/>
          <p:cNvSpPr/>
          <p:nvPr/>
        </p:nvSpPr>
        <p:spPr bwMode="auto">
          <a:xfrm rot="1277617">
            <a:off x="5140169" y="910008"/>
            <a:ext cx="483130" cy="548652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1" name="Rectangle 10"/>
          <p:cNvSpPr/>
          <p:nvPr/>
        </p:nvSpPr>
        <p:spPr bwMode="auto">
          <a:xfrm>
            <a:off x="251768" y="1402367"/>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46" b="2246"/>
          <a:stretch/>
        </p:blipFill>
        <p:spPr bwMode="auto">
          <a:xfrm>
            <a:off x="4707534" y="1069125"/>
            <a:ext cx="6998438" cy="5023966"/>
          </a:xfrm>
          <a:prstGeom prst="trapezoid">
            <a:avLst>
              <a:gd name="adj" fmla="val 37970"/>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51768" y="2207909"/>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0" name="Rectangle 9"/>
          <p:cNvSpPr/>
          <p:nvPr/>
        </p:nvSpPr>
        <p:spPr bwMode="auto">
          <a:xfrm>
            <a:off x="249120" y="3287380"/>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
        <p:nvSpPr>
          <p:cNvPr id="12" name="Rectangle 11"/>
          <p:cNvSpPr/>
          <p:nvPr/>
        </p:nvSpPr>
        <p:spPr bwMode="auto">
          <a:xfrm>
            <a:off x="247139" y="4677976"/>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rebuchet MS" charset="0"/>
              <a:ea typeface="ＭＳ Ｐゴシック" charset="0"/>
            </a:endParaRPr>
          </a:p>
        </p:txBody>
      </p:sp>
    </p:spTree>
    <p:extLst>
      <p:ext uri="{BB962C8B-B14F-4D97-AF65-F5344CB8AC3E}">
        <p14:creationId xmlns:p14="http://schemas.microsoft.com/office/powerpoint/2010/main" val="4278467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172" y="347221"/>
            <a:ext cx="8153400" cy="663146"/>
          </a:xfrm>
        </p:spPr>
        <p:txBody>
          <a:bodyPr/>
          <a:lstStyle/>
          <a:p>
            <a:r>
              <a:rPr lang="en-GB" sz="30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What is a risk assessment </a:t>
            </a:r>
            <a:endParaRPr lang="en-GB" sz="3000"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sp>
        <p:nvSpPr>
          <p:cNvPr id="4" name="Rectangle 3"/>
          <p:cNvSpPr/>
          <p:nvPr/>
        </p:nvSpPr>
        <p:spPr>
          <a:xfrm>
            <a:off x="385439" y="1164272"/>
            <a:ext cx="8387609" cy="5189393"/>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Content Placeholder 2"/>
          <p:cNvSpPr>
            <a:spLocks noGrp="1"/>
          </p:cNvSpPr>
          <p:nvPr>
            <p:ph idx="1"/>
          </p:nvPr>
        </p:nvSpPr>
        <p:spPr>
          <a:xfrm>
            <a:off x="619649" y="1152397"/>
            <a:ext cx="8153399" cy="4397551"/>
          </a:xfrm>
        </p:spPr>
        <p:txBody>
          <a:bodyPr/>
          <a:lstStyle/>
          <a:p>
            <a:r>
              <a:rPr lang="en-GB" sz="2000" dirty="0">
                <a:latin typeface="Arial" panose="020B0604020202020204" pitchFamily="34" charset="0"/>
                <a:ea typeface="AECOM Sans" panose="020B0504020202020204" pitchFamily="34" charset="0"/>
                <a:cs typeface="Arial" panose="020B0604020202020204" pitchFamily="34" charset="0"/>
              </a:rPr>
              <a:t>A risk assessment is a systematic process of evaluating the potential risks that may be involved in a projected activity or undertaking. </a:t>
            </a:r>
            <a:r>
              <a:rPr lang="en-GB" sz="2000" dirty="0" smtClean="0">
                <a:latin typeface="Arial" panose="020B0604020202020204" pitchFamily="34" charset="0"/>
                <a:ea typeface="AECOM Sans" panose="020B0504020202020204" pitchFamily="34" charset="0"/>
                <a:cs typeface="Arial" panose="020B0604020202020204" pitchFamily="34" charset="0"/>
              </a:rPr>
              <a:t>The </a:t>
            </a:r>
            <a:r>
              <a:rPr lang="en-GB" sz="2000" dirty="0">
                <a:latin typeface="Arial" panose="020B0604020202020204" pitchFamily="34" charset="0"/>
                <a:ea typeface="AECOM Sans" panose="020B0504020202020204" pitchFamily="34" charset="0"/>
                <a:cs typeface="Arial" panose="020B0604020202020204" pitchFamily="34" charset="0"/>
              </a:rPr>
              <a:t>risk assessment should cover the following:</a:t>
            </a:r>
          </a:p>
          <a:p>
            <a:r>
              <a:rPr lang="en-GB" sz="2000" dirty="0">
                <a:latin typeface="Arial" panose="020B0604020202020204" pitchFamily="34" charset="0"/>
                <a:ea typeface="AECOM Sans" panose="020B0504020202020204" pitchFamily="34" charset="0"/>
                <a:cs typeface="Arial" panose="020B0604020202020204" pitchFamily="34" charset="0"/>
              </a:rPr>
              <a:t>Are loading/unloading operations carried out in an area away from passing traffic, pedestrians and others not involved in the loading/unloading operation</a:t>
            </a:r>
            <a:r>
              <a:rPr lang="en-GB" sz="2000" dirty="0" smtClean="0">
                <a:latin typeface="Arial" panose="020B0604020202020204" pitchFamily="34" charset="0"/>
                <a:ea typeface="AECOM Sans" panose="020B0504020202020204" pitchFamily="34" charset="0"/>
                <a:cs typeface="Arial" panose="020B0604020202020204" pitchFamily="34" charset="0"/>
              </a:rPr>
              <a:t>?</a:t>
            </a:r>
          </a:p>
          <a:p>
            <a:r>
              <a:rPr lang="en-GB" sz="2000" dirty="0">
                <a:latin typeface="Arial" panose="020B0604020202020204" pitchFamily="34" charset="0"/>
                <a:ea typeface="AECOM Sans" panose="020B0504020202020204" pitchFamily="34" charset="0"/>
                <a:cs typeface="Arial" panose="020B0604020202020204" pitchFamily="34" charset="0"/>
              </a:rPr>
              <a:t>Are the load(s), the delivery vehicle(s) and the handling vehicle(s) compatible with each other?</a:t>
            </a:r>
          </a:p>
          <a:p>
            <a:r>
              <a:rPr lang="en-GB" sz="2000" dirty="0">
                <a:latin typeface="Arial" panose="020B0604020202020204" pitchFamily="34" charset="0"/>
                <a:ea typeface="AECOM Sans" panose="020B0504020202020204" pitchFamily="34" charset="0"/>
                <a:cs typeface="Arial" panose="020B0604020202020204" pitchFamily="34" charset="0"/>
              </a:rPr>
              <a:t>Are loading/unloading activities carried out on ground that is flat, firm and free from potholes?</a:t>
            </a:r>
          </a:p>
          <a:p>
            <a:r>
              <a:rPr lang="en-GB" sz="2000" dirty="0">
                <a:latin typeface="Arial" panose="020B0604020202020204" pitchFamily="34" charset="0"/>
                <a:ea typeface="AECOM Sans" panose="020B0504020202020204" pitchFamily="34" charset="0"/>
                <a:cs typeface="Arial" panose="020B0604020202020204" pitchFamily="34" charset="0"/>
              </a:rPr>
              <a:t>Are the vehicles braked and/or stabilised, as appropriate, to prevent unsafe movements during loading and unloading operations?</a:t>
            </a:r>
          </a:p>
          <a:p>
            <a:r>
              <a:rPr lang="en-GB" sz="2000" dirty="0">
                <a:latin typeface="Arial" panose="020B0604020202020204" pitchFamily="34" charset="0"/>
                <a:ea typeface="AECOM Sans" panose="020B0504020202020204" pitchFamily="34" charset="0"/>
                <a:cs typeface="Arial" panose="020B0604020202020204" pitchFamily="34" charset="0"/>
              </a:rPr>
              <a:t>Is appropriate lifting equipment available for (un)loading vehicles?</a:t>
            </a:r>
          </a:p>
          <a:p>
            <a:endParaRPr lang="en-GB" sz="2000" dirty="0">
              <a:latin typeface="Arial" panose="020B0604020202020204" pitchFamily="34" charset="0"/>
              <a:ea typeface="AECOM Sans" panose="020B0504020202020204" pitchFamily="34" charset="0"/>
              <a:cs typeface="Arial" panose="020B0604020202020204" pitchFamily="34" charset="0"/>
            </a:endParaRPr>
          </a:p>
          <a:p>
            <a:endParaRPr lang="en-GB" sz="2000" dirty="0">
              <a:latin typeface="Arial" panose="020B0604020202020204" pitchFamily="34" charset="0"/>
              <a:ea typeface="AECOM Sans" panose="020B0504020202020204" pitchFamily="34" charset="0"/>
              <a:cs typeface="Arial" panose="020B0604020202020204" pitchFamily="34" charset="0"/>
            </a:endParaRPr>
          </a:p>
        </p:txBody>
      </p:sp>
      <p:sp>
        <p:nvSpPr>
          <p:cNvPr id="6" name="Rectangle 5"/>
          <p:cNvSpPr/>
          <p:nvPr/>
        </p:nvSpPr>
        <p:spPr bwMode="auto">
          <a:xfrm>
            <a:off x="385440" y="3499835"/>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8" name="Rectangle 7"/>
          <p:cNvSpPr/>
          <p:nvPr/>
        </p:nvSpPr>
        <p:spPr bwMode="auto">
          <a:xfrm>
            <a:off x="385439" y="5907112"/>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9" name="Rectangle 8"/>
          <p:cNvSpPr/>
          <p:nvPr/>
        </p:nvSpPr>
        <p:spPr bwMode="auto">
          <a:xfrm>
            <a:off x="395488" y="4320643"/>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1" name="Rectangle 10"/>
          <p:cNvSpPr/>
          <p:nvPr/>
        </p:nvSpPr>
        <p:spPr bwMode="auto">
          <a:xfrm>
            <a:off x="389668" y="5113852"/>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2" name="Rectangle 11"/>
          <p:cNvSpPr/>
          <p:nvPr/>
        </p:nvSpPr>
        <p:spPr bwMode="auto">
          <a:xfrm>
            <a:off x="385649" y="2391439"/>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Tree>
    <p:extLst>
      <p:ext uri="{BB962C8B-B14F-4D97-AF65-F5344CB8AC3E}">
        <p14:creationId xmlns:p14="http://schemas.microsoft.com/office/powerpoint/2010/main" val="3099117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172" y="347221"/>
            <a:ext cx="8153400" cy="663146"/>
          </a:xfrm>
        </p:spPr>
        <p:txBody>
          <a:bodyPr/>
          <a:lstStyle/>
          <a:p>
            <a:r>
              <a:rPr lang="en-GB" sz="3000" dirty="0" smtClean="0">
                <a:solidFill>
                  <a:srgbClr val="00B0F0"/>
                </a:solidFill>
                <a:latin typeface="Arial" panose="020B0604020202020204" pitchFamily="34" charset="0"/>
                <a:ea typeface="AECOM Sans" panose="020B0504020202020204" pitchFamily="34" charset="0"/>
                <a:cs typeface="Arial" panose="020B0604020202020204" pitchFamily="34" charset="0"/>
              </a:rPr>
              <a:t>Points to emphasise </a:t>
            </a:r>
            <a:endParaRPr lang="en-GB" sz="3000" dirty="0">
              <a:solidFill>
                <a:srgbClr val="00B0F0"/>
              </a:solidFill>
              <a:latin typeface="Arial" panose="020B0604020202020204" pitchFamily="34" charset="0"/>
              <a:ea typeface="AECOM Sans" panose="020B0504020202020204" pitchFamily="34" charset="0"/>
              <a:cs typeface="Arial" panose="020B0604020202020204" pitchFamily="34" charset="0"/>
            </a:endParaRPr>
          </a:p>
        </p:txBody>
      </p:sp>
      <p:sp>
        <p:nvSpPr>
          <p:cNvPr id="4" name="Rectangle 3"/>
          <p:cNvSpPr/>
          <p:nvPr/>
        </p:nvSpPr>
        <p:spPr>
          <a:xfrm>
            <a:off x="397520" y="1521034"/>
            <a:ext cx="8387609" cy="3657110"/>
          </a:xfrm>
          <a:prstGeom prst="rect">
            <a:avLst/>
          </a:prstGeom>
          <a:solidFill>
            <a:srgbClr val="00B0F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Content Placeholder 2"/>
          <p:cNvSpPr>
            <a:spLocks noGrp="1"/>
          </p:cNvSpPr>
          <p:nvPr>
            <p:ph idx="1"/>
          </p:nvPr>
        </p:nvSpPr>
        <p:spPr>
          <a:xfrm>
            <a:off x="631730" y="1509158"/>
            <a:ext cx="8153399" cy="4397551"/>
          </a:xfrm>
        </p:spPr>
        <p:txBody>
          <a:bodyPr/>
          <a:lstStyle/>
          <a:p>
            <a:pPr lvl="0"/>
            <a:r>
              <a:rPr lang="x-none" sz="2000"/>
              <a:t>During an average year there are around 4,000 successful prosecutions for unsafe loads. </a:t>
            </a:r>
            <a:endParaRPr lang="en-GB" sz="2000" dirty="0" smtClean="0"/>
          </a:p>
          <a:p>
            <a:pPr lvl="0"/>
            <a:r>
              <a:rPr lang="x-none" sz="2000" smtClean="0"/>
              <a:t>An </a:t>
            </a:r>
            <a:r>
              <a:rPr lang="x-none" sz="2000"/>
              <a:t>unsafe loading/unloading offence carries 3 penalty points and a licence endorsement for </a:t>
            </a:r>
            <a:r>
              <a:rPr lang="en-GB" sz="2000" dirty="0"/>
              <a:t>you</a:t>
            </a:r>
            <a:r>
              <a:rPr lang="x-none" sz="2000"/>
              <a:t>. </a:t>
            </a:r>
            <a:endParaRPr lang="en-GB" sz="2000" dirty="0" smtClean="0"/>
          </a:p>
          <a:p>
            <a:pPr lvl="0"/>
            <a:r>
              <a:rPr lang="x-none" sz="2000" smtClean="0"/>
              <a:t>You </a:t>
            </a:r>
            <a:r>
              <a:rPr lang="x-none" sz="2000"/>
              <a:t>should be fully trained on the correct methods of loading and unloading a vehicle safely including correct use of restraints and </a:t>
            </a:r>
            <a:r>
              <a:rPr lang="x-none" sz="2000" smtClean="0"/>
              <a:t>aids</a:t>
            </a:r>
            <a:r>
              <a:rPr lang="en-GB" sz="2000" dirty="0" smtClean="0"/>
              <a:t>.</a:t>
            </a:r>
          </a:p>
          <a:p>
            <a:pPr lvl="0"/>
            <a:r>
              <a:rPr lang="x-none" sz="2000" smtClean="0"/>
              <a:t>The </a:t>
            </a:r>
            <a:r>
              <a:rPr lang="x-none" sz="2000"/>
              <a:t>Driver &amp; Vehicle Standards Agency (DVSA) and the police have powers to issue fines (graduated fixed penalty scheme) to any driver in charge of a vehicle that is overloaded or if the load is insecure. </a:t>
            </a:r>
            <a:endParaRPr lang="en-GB" sz="2000" dirty="0"/>
          </a:p>
          <a:p>
            <a:endParaRPr lang="en-GB" sz="2000" dirty="0">
              <a:latin typeface="Arial" panose="020B0604020202020204" pitchFamily="34" charset="0"/>
              <a:ea typeface="AECOM Sans" panose="020B0504020202020204" pitchFamily="34" charset="0"/>
              <a:cs typeface="Arial" panose="020B0604020202020204" pitchFamily="34" charset="0"/>
            </a:endParaRPr>
          </a:p>
        </p:txBody>
      </p:sp>
      <p:sp>
        <p:nvSpPr>
          <p:cNvPr id="6" name="Rectangle 5"/>
          <p:cNvSpPr/>
          <p:nvPr/>
        </p:nvSpPr>
        <p:spPr bwMode="auto">
          <a:xfrm>
            <a:off x="407569" y="2431557"/>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9" name="Rectangle 8"/>
          <p:cNvSpPr/>
          <p:nvPr/>
        </p:nvSpPr>
        <p:spPr bwMode="auto">
          <a:xfrm>
            <a:off x="407569" y="3252365"/>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1" name="Rectangle 10"/>
          <p:cNvSpPr/>
          <p:nvPr/>
        </p:nvSpPr>
        <p:spPr bwMode="auto">
          <a:xfrm>
            <a:off x="409601" y="4080104"/>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
        <p:nvSpPr>
          <p:cNvPr id="12" name="Rectangle 11"/>
          <p:cNvSpPr/>
          <p:nvPr/>
        </p:nvSpPr>
        <p:spPr bwMode="auto">
          <a:xfrm>
            <a:off x="407569" y="1643795"/>
            <a:ext cx="234000" cy="234000"/>
          </a:xfrm>
          <a:prstGeom prst="rect">
            <a:avLst/>
          </a:prstGeom>
          <a:solidFill>
            <a:srgbClr val="00B0F0"/>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B0F0"/>
              </a:solidFill>
              <a:effectLst/>
              <a:latin typeface="Trebuchet MS" charset="0"/>
              <a:ea typeface="ＭＳ Ｐゴシック" charset="0"/>
            </a:endParaRPr>
          </a:p>
        </p:txBody>
      </p:sp>
    </p:spTree>
    <p:extLst>
      <p:ext uri="{BB962C8B-B14F-4D97-AF65-F5344CB8AC3E}">
        <p14:creationId xmlns:p14="http://schemas.microsoft.com/office/powerpoint/2010/main" val="2191311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Default Theme">
  <a:themeElements>
    <a:clrScheme name="">
      <a:dk1>
        <a:srgbClr val="004080"/>
      </a:dk1>
      <a:lt1>
        <a:srgbClr val="FFFFFF"/>
      </a:lt1>
      <a:dk2>
        <a:srgbClr val="004080"/>
      </a:dk2>
      <a:lt2>
        <a:srgbClr val="808080"/>
      </a:lt2>
      <a:accent1>
        <a:srgbClr val="00CC99"/>
      </a:accent1>
      <a:accent2>
        <a:srgbClr val="3333CC"/>
      </a:accent2>
      <a:accent3>
        <a:srgbClr val="FFFFFF"/>
      </a:accent3>
      <a:accent4>
        <a:srgbClr val="00356C"/>
      </a:accent4>
      <a:accent5>
        <a:srgbClr val="AAE2CA"/>
      </a:accent5>
      <a:accent6>
        <a:srgbClr val="2D2DB9"/>
      </a:accent6>
      <a:hlink>
        <a:srgbClr val="CCCCFF"/>
      </a:hlink>
      <a:folHlink>
        <a:srgbClr val="B2B2B2"/>
      </a:folHlink>
    </a:clrScheme>
    <a:fontScheme name="WS courses">
      <a:majorFont>
        <a:latin typeface="Arial Black"/>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rebuchet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rebuchet MS" charset="0"/>
            <a:ea typeface="ＭＳ Ｐゴシック" charset="0"/>
          </a:defRPr>
        </a:defPPr>
      </a:lstStyle>
    </a:lnDef>
  </a:objectDefaults>
  <a:extraClrSchemeLst>
    <a:extraClrScheme>
      <a:clrScheme name="WS cour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S cour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S cour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S cour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S cour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S cour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S cour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WS courses 8">
        <a:dk1>
          <a:srgbClr val="004080"/>
        </a:dk1>
        <a:lt1>
          <a:srgbClr val="FFFFFF"/>
        </a:lt1>
        <a:dk2>
          <a:srgbClr val="004080"/>
        </a:dk2>
        <a:lt2>
          <a:srgbClr val="808080"/>
        </a:lt2>
        <a:accent1>
          <a:srgbClr val="E6E6E6"/>
        </a:accent1>
        <a:accent2>
          <a:srgbClr val="3333CC"/>
        </a:accent2>
        <a:accent3>
          <a:srgbClr val="FFFFFF"/>
        </a:accent3>
        <a:accent4>
          <a:srgbClr val="00356C"/>
        </a:accent4>
        <a:accent5>
          <a:srgbClr val="F0F0F0"/>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4711</TotalTime>
  <Words>2426</Words>
  <Application>Microsoft Office PowerPoint</Application>
  <PresentationFormat>On-screen Show (4:3)</PresentationFormat>
  <Paragraphs>191</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1_Default Theme</vt:lpstr>
      <vt:lpstr>V6 Safe loading</vt:lpstr>
      <vt:lpstr>Fleet Operator Recognition Scheme (FORS)</vt:lpstr>
      <vt:lpstr>PowerPoint Presentation</vt:lpstr>
      <vt:lpstr>PowerPoint Presentation</vt:lpstr>
      <vt:lpstr>PowerPoint Presentation</vt:lpstr>
      <vt:lpstr>PowerPoint Presentation</vt:lpstr>
      <vt:lpstr>PowerPoint Presentation</vt:lpstr>
      <vt:lpstr>What is a risk assessment </vt:lpstr>
      <vt:lpstr>Points to emphasise </vt:lpstr>
      <vt:lpstr>Dynamic risk assessment</vt:lpstr>
      <vt:lpstr>PowerPoint Presentation</vt:lpstr>
      <vt:lpstr>Example loading plan</vt:lpstr>
      <vt:lpstr>Safe loading?</vt:lpstr>
      <vt:lpstr>Top tips!</vt:lpstr>
      <vt:lpstr>PowerPoint Presentation</vt:lpstr>
      <vt:lpstr>Understanding the toolbox talk</vt:lpstr>
      <vt:lpstr>Safe loading summary</vt:lpstr>
      <vt:lpstr>Any questions ? </vt:lpstr>
    </vt:vector>
  </TitlesOfParts>
  <Company>Walkgrove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Walkgrove Ltd</dc:creator>
  <cp:lastModifiedBy>Masamvi, Nomsa</cp:lastModifiedBy>
  <cp:revision>302</cp:revision>
  <dcterms:created xsi:type="dcterms:W3CDTF">2015-03-04T16:15:31Z</dcterms:created>
  <dcterms:modified xsi:type="dcterms:W3CDTF">2016-04-19T08:51:41Z</dcterms:modified>
</cp:coreProperties>
</file>