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7" r:id="rId1"/>
  </p:sldMasterIdLst>
  <p:notesMasterIdLst>
    <p:notesMasterId r:id="rId16"/>
  </p:notesMasterIdLst>
  <p:handoutMasterIdLst>
    <p:handoutMasterId r:id="rId17"/>
  </p:handoutMasterIdLst>
  <p:sldIdLst>
    <p:sldId id="346" r:id="rId2"/>
    <p:sldId id="342" r:id="rId3"/>
    <p:sldId id="306" r:id="rId4"/>
    <p:sldId id="359" r:id="rId5"/>
    <p:sldId id="361" r:id="rId6"/>
    <p:sldId id="360" r:id="rId7"/>
    <p:sldId id="362" r:id="rId8"/>
    <p:sldId id="363" r:id="rId9"/>
    <p:sldId id="365" r:id="rId10"/>
    <p:sldId id="367" r:id="rId11"/>
    <p:sldId id="366" r:id="rId12"/>
    <p:sldId id="357" r:id="rId13"/>
    <p:sldId id="356" r:id="rId14"/>
    <p:sldId id="351" r:id="rId15"/>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1pPr>
    <a:lvl2pPr marL="4572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2pPr>
    <a:lvl3pPr marL="9144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3pPr>
    <a:lvl4pPr marL="13716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4pPr>
    <a:lvl5pPr marL="18288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5pPr>
    <a:lvl6pPr marL="2286000" algn="l" defTabSz="457200" rtl="0" eaLnBrk="1" latinLnBrk="0" hangingPunct="1">
      <a:defRPr sz="2400" kern="1200">
        <a:solidFill>
          <a:srgbClr val="003399"/>
        </a:solidFill>
        <a:latin typeface="Trebuchet MS" charset="0"/>
        <a:ea typeface="ＭＳ Ｐゴシック" charset="0"/>
        <a:cs typeface="ＭＳ Ｐゴシック" charset="0"/>
      </a:defRPr>
    </a:lvl6pPr>
    <a:lvl7pPr marL="2743200" algn="l" defTabSz="457200" rtl="0" eaLnBrk="1" latinLnBrk="0" hangingPunct="1">
      <a:defRPr sz="2400" kern="1200">
        <a:solidFill>
          <a:srgbClr val="003399"/>
        </a:solidFill>
        <a:latin typeface="Trebuchet MS" charset="0"/>
        <a:ea typeface="ＭＳ Ｐゴシック" charset="0"/>
        <a:cs typeface="ＭＳ Ｐゴシック" charset="0"/>
      </a:defRPr>
    </a:lvl7pPr>
    <a:lvl8pPr marL="3200400" algn="l" defTabSz="457200" rtl="0" eaLnBrk="1" latinLnBrk="0" hangingPunct="1">
      <a:defRPr sz="2400" kern="1200">
        <a:solidFill>
          <a:srgbClr val="003399"/>
        </a:solidFill>
        <a:latin typeface="Trebuchet MS" charset="0"/>
        <a:ea typeface="ＭＳ Ｐゴシック" charset="0"/>
        <a:cs typeface="ＭＳ Ｐゴシック" charset="0"/>
      </a:defRPr>
    </a:lvl8pPr>
    <a:lvl9pPr marL="3657600" algn="l" defTabSz="457200" rtl="0" eaLnBrk="1" latinLnBrk="0" hangingPunct="1">
      <a:defRPr sz="2400" kern="1200">
        <a:solidFill>
          <a:srgbClr val="003399"/>
        </a:solidFill>
        <a:latin typeface="Trebuchet MS"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hammedMashud" initials="M" lastIdx="2" clrIdx="0"/>
  <p:cmAuthor id="1" name="andymccarroll" initials="A" lastIdx="10" clrIdx="1"/>
  <p:cmAuthor id="2" name="Sarah Smith" initials="S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2E2E2E"/>
    <a:srgbClr val="7297B0"/>
    <a:srgbClr val="0069D2"/>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5842" autoAdjust="0"/>
  </p:normalViewPr>
  <p:slideViewPr>
    <p:cSldViewPr snapToGrid="0" snapToObjects="1">
      <p:cViewPr>
        <p:scale>
          <a:sx n="110" d="100"/>
          <a:sy n="110" d="100"/>
        </p:scale>
        <p:origin x="-72" y="504"/>
      </p:cViewPr>
      <p:guideLst>
        <p:guide orient="horz" pos="2160"/>
        <p:guide pos="2880"/>
      </p:guideLst>
    </p:cSldViewPr>
  </p:slideViewPr>
  <p:outlineViewPr>
    <p:cViewPr>
      <p:scale>
        <a:sx n="33" d="100"/>
        <a:sy n="33" d="100"/>
      </p:scale>
      <p:origin x="0" y="3954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9C4CC-0674-4345-8C0C-7EDDB81BD4FF}" type="datetimeFigureOut">
              <a:rPr lang="en-US" smtClean="0"/>
              <a:pPr/>
              <a:t>7/22/2016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4C8DFE-9268-4641-9432-7DC145513012}" type="slidenum">
              <a:rPr lang="en-GB" smtClean="0"/>
              <a:pPr/>
              <a:t>‹#›</a:t>
            </a:fld>
            <a:endParaRPr lang="en-GB" dirty="0"/>
          </a:p>
        </p:txBody>
      </p:sp>
    </p:spTree>
    <p:extLst>
      <p:ext uri="{BB962C8B-B14F-4D97-AF65-F5344CB8AC3E}">
        <p14:creationId xmlns:p14="http://schemas.microsoft.com/office/powerpoint/2010/main" val="294218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D3681-2936-1046-A677-1B776ACC9B9F}" type="datetimeFigureOut">
              <a:rPr lang="en-US" smtClean="0"/>
              <a:pPr/>
              <a:t>7/22/2016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4BB45-1B73-0D44-A4A3-BA780C259DC7}" type="slidenum">
              <a:rPr lang="en-GB" smtClean="0"/>
              <a:pPr/>
              <a:t>‹#›</a:t>
            </a:fld>
            <a:endParaRPr lang="en-GB" dirty="0"/>
          </a:p>
        </p:txBody>
      </p:sp>
    </p:spTree>
    <p:extLst>
      <p:ext uri="{BB962C8B-B14F-4D97-AF65-F5344CB8AC3E}">
        <p14:creationId xmlns:p14="http://schemas.microsoft.com/office/powerpoint/2010/main" val="3005412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inkstockphotos.co.uk/image/stock-photo-delivery-van-moving-on-road/9160400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hinkstockphotos.co.uk/image/stock-photo-mechanic-with-a-wrench/17704338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x-none" sz="1200" kern="1200" smtClean="0">
                <a:solidFill>
                  <a:schemeClr val="tx1"/>
                </a:solidFill>
                <a:effectLst/>
                <a:latin typeface="+mn-lt"/>
                <a:ea typeface="+mn-ea"/>
                <a:cs typeface="+mn-cs"/>
              </a:rPr>
              <a:t>Introduce yourself </a:t>
            </a:r>
            <a:r>
              <a:rPr lang="en-GB" sz="1200" kern="1200" dirty="0" smtClean="0">
                <a:solidFill>
                  <a:schemeClr val="tx1"/>
                </a:solidFill>
                <a:effectLst/>
                <a:latin typeface="+mn-lt"/>
                <a:ea typeface="+mn-ea"/>
                <a:cs typeface="+mn-cs"/>
              </a:rPr>
              <a:t>and</a:t>
            </a:r>
            <a:r>
              <a:rPr lang="en-GB" sz="1200" kern="1200" baseline="0" dirty="0" smtClean="0">
                <a:solidFill>
                  <a:schemeClr val="tx1"/>
                </a:solidFill>
                <a:effectLst/>
                <a:latin typeface="+mn-lt"/>
                <a:ea typeface="+mn-ea"/>
                <a:cs typeface="+mn-cs"/>
              </a:rPr>
              <a:t> the talk</a:t>
            </a:r>
          </a:p>
          <a:p>
            <a:pPr lvl="0"/>
            <a:endParaRPr lang="en-GB" sz="1200" kern="1200" baseline="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a:t>
            </a:r>
            <a:r>
              <a:rPr lang="x-none" sz="1200" kern="1200" smtClean="0">
                <a:solidFill>
                  <a:schemeClr val="tx1"/>
                </a:solidFill>
                <a:effectLst/>
                <a:latin typeface="+mn-lt"/>
                <a:ea typeface="+mn-ea"/>
                <a:cs typeface="+mn-cs"/>
              </a:rPr>
              <a:t>et the audience know that the talk will take approximately </a:t>
            </a:r>
            <a:r>
              <a:rPr lang="x-none" sz="1200" b="1" kern="1200" smtClean="0">
                <a:solidFill>
                  <a:schemeClr val="tx1"/>
                </a:solidFill>
                <a:effectLst/>
                <a:latin typeface="+mn-lt"/>
                <a:ea typeface="+mn-ea"/>
                <a:cs typeface="+mn-cs"/>
              </a:rPr>
              <a:t>twenty minutes</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Before you start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Make sure you have a copy of:</a:t>
            </a:r>
          </a:p>
          <a:p>
            <a:pPr lvl="0"/>
            <a:r>
              <a:rPr lang="en-GB" sz="1200" kern="1200" dirty="0" smtClean="0">
                <a:solidFill>
                  <a:schemeClr val="tx1"/>
                </a:solidFill>
                <a:effectLst/>
                <a:latin typeface="+mn-lt"/>
                <a:ea typeface="+mn-ea"/>
                <a:cs typeface="+mn-cs"/>
              </a:rPr>
              <a:t>The FORS standards refer to (O3 – Page 37)</a:t>
            </a:r>
          </a:p>
          <a:p>
            <a:pPr lvl="0"/>
            <a:r>
              <a:rPr lang="en-GB" sz="1200" kern="1200" dirty="0" smtClean="0">
                <a:solidFill>
                  <a:schemeClr val="tx1"/>
                </a:solidFill>
                <a:effectLst/>
                <a:latin typeface="+mn-lt"/>
                <a:ea typeface="+mn-ea"/>
                <a:cs typeface="+mn-cs"/>
              </a:rPr>
              <a:t>Accompanying notes of the presentation </a:t>
            </a:r>
          </a:p>
          <a:p>
            <a:pPr lvl="0"/>
            <a:r>
              <a:rPr lang="en-GB" sz="1200" kern="1200" dirty="0" smtClean="0">
                <a:solidFill>
                  <a:schemeClr val="tx1"/>
                </a:solidFill>
                <a:effectLst/>
                <a:latin typeface="+mn-lt"/>
                <a:ea typeface="+mn-ea"/>
                <a:cs typeface="+mn-cs"/>
              </a:rPr>
              <a:t>Slide packs to hand to drivers at the end of the talk</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0</a:t>
            </a:fld>
            <a:endParaRPr lang="en-GB" dirty="0"/>
          </a:p>
        </p:txBody>
      </p:sp>
    </p:spTree>
    <p:extLst>
      <p:ext uri="{BB962C8B-B14F-4D97-AF65-F5344CB8AC3E}">
        <p14:creationId xmlns:p14="http://schemas.microsoft.com/office/powerpoint/2010/main" val="192961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Who needs to do the vehicle checks?</a:t>
            </a:r>
          </a:p>
          <a:p>
            <a:r>
              <a:rPr lang="en-GB" sz="1200" kern="1200" dirty="0" smtClean="0">
                <a:solidFill>
                  <a:schemeClr val="tx1"/>
                </a:solidFill>
                <a:effectLst/>
                <a:latin typeface="+mn-lt"/>
                <a:ea typeface="+mn-ea"/>
                <a:cs typeface="+mn-cs"/>
              </a:rPr>
              <a:t>2. When should the daily walk around checks be carried out?</a:t>
            </a:r>
          </a:p>
          <a:p>
            <a:r>
              <a:rPr lang="en-GB" sz="1200" kern="1200" dirty="0" smtClean="0">
                <a:solidFill>
                  <a:schemeClr val="tx1"/>
                </a:solidFill>
                <a:effectLst/>
                <a:latin typeface="+mn-lt"/>
                <a:ea typeface="+mn-ea"/>
                <a:cs typeface="+mn-cs"/>
              </a:rPr>
              <a:t>3. How often should a walkaround check be carried out? </a:t>
            </a:r>
          </a:p>
          <a:p>
            <a:r>
              <a:rPr lang="en-GB" sz="1200" kern="1200" dirty="0" smtClean="0">
                <a:solidFill>
                  <a:schemeClr val="tx1"/>
                </a:solidFill>
                <a:effectLst/>
                <a:latin typeface="+mn-lt"/>
                <a:ea typeface="+mn-ea"/>
                <a:cs typeface="+mn-cs"/>
              </a:rPr>
              <a:t>4. What is the purpose of doing a walkaround check? </a:t>
            </a:r>
          </a:p>
          <a:p>
            <a:r>
              <a:rPr lang="en-GB" sz="1200" kern="1200" dirty="0" smtClean="0">
                <a:solidFill>
                  <a:schemeClr val="tx1"/>
                </a:solidFill>
                <a:effectLst/>
                <a:latin typeface="+mn-lt"/>
                <a:ea typeface="+mn-ea"/>
                <a:cs typeface="+mn-cs"/>
              </a:rPr>
              <a:t>5. What must you do if you discover a defect? </a:t>
            </a:r>
          </a:p>
          <a:p>
            <a:r>
              <a:rPr lang="en-GB" sz="1200" kern="1200" dirty="0" smtClean="0">
                <a:solidFill>
                  <a:schemeClr val="tx1"/>
                </a:solidFill>
                <a:effectLst/>
                <a:latin typeface="+mn-lt"/>
                <a:ea typeface="+mn-ea"/>
                <a:cs typeface="+mn-cs"/>
              </a:rPr>
              <a:t>6. What things should you be looking for when checking the tyres and wheels?</a:t>
            </a:r>
          </a:p>
          <a:p>
            <a:r>
              <a:rPr lang="en-GB" sz="1200" kern="1200" dirty="0" smtClean="0">
                <a:solidFill>
                  <a:schemeClr val="tx1"/>
                </a:solidFill>
                <a:effectLst/>
                <a:latin typeface="+mn-lt"/>
                <a:ea typeface="+mn-ea"/>
                <a:cs typeface="+mn-cs"/>
              </a:rPr>
              <a:t>7. What should you be looking for when checking inside the cab and externally?</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11</a:t>
            </a:fld>
            <a:endParaRPr lang="en-GB" dirty="0"/>
          </a:p>
        </p:txBody>
      </p:sp>
    </p:spTree>
    <p:extLst>
      <p:ext uri="{BB962C8B-B14F-4D97-AF65-F5344CB8AC3E}">
        <p14:creationId xmlns:p14="http://schemas.microsoft.com/office/powerpoint/2010/main" val="291812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Think stock image:  </a:t>
            </a:r>
            <a:r>
              <a:rPr lang="en-GB" sz="1200" b="0" i="0" u="none" strike="noStrike" kern="1200" dirty="0" smtClean="0">
                <a:solidFill>
                  <a:schemeClr val="tx1"/>
                </a:solidFill>
                <a:effectLst/>
                <a:latin typeface="+mn-lt"/>
                <a:ea typeface="+mn-ea"/>
                <a:cs typeface="+mn-cs"/>
                <a:hlinkClick r:id="rId3"/>
              </a:rPr>
              <a:t>91604001</a:t>
            </a:r>
            <a:endParaRPr lang="en-GB" sz="1200" b="0"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sum up, we need to make sure our vehicles are roadworthy and safe to drive. You should now understand why walkaround checks are so important, how to do them, what to look out for, and when and how to submit the forms if there is nothing to report and how to report a defect. The key priorities are to keep you and other road users safe.   Remember to always submit your completed walkaround check sheets, even if no defects have been found as we need them for our records.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Thank you for your time – and now I would like your feedback.</a:t>
            </a:r>
          </a:p>
          <a:p>
            <a:r>
              <a:rPr lang="en-GB"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12</a:t>
            </a:fld>
            <a:endParaRPr lang="en-GB" dirty="0"/>
          </a:p>
        </p:txBody>
      </p:sp>
    </p:spTree>
    <p:extLst>
      <p:ext uri="{BB962C8B-B14F-4D97-AF65-F5344CB8AC3E}">
        <p14:creationId xmlns:p14="http://schemas.microsoft.com/office/powerpoint/2010/main" val="197895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drivers</a:t>
            </a:r>
            <a:r>
              <a:rPr lang="en-GB" baseline="0" dirty="0" smtClean="0"/>
              <a:t> if they have any questions. </a:t>
            </a:r>
            <a:r>
              <a:rPr lang="en-GB" sz="1200" kern="1200" dirty="0" smtClean="0">
                <a:solidFill>
                  <a:schemeClr val="tx1"/>
                </a:solidFill>
                <a:effectLst/>
                <a:latin typeface="+mn-lt"/>
                <a:ea typeface="+mn-ea"/>
                <a:cs typeface="+mn-cs"/>
              </a:rPr>
              <a:t>If you have difficulty with any questions, seek further advice from your manager.</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Encourage discussion at the end of the presentation so drivers can interact with one another.</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Follow up any points that are raised at the presentation, eg by holding a further, perhaps more specific session on issues in relation to working at height and the prevention</a:t>
            </a:r>
            <a:r>
              <a:rPr lang="en-GB" sz="1200" kern="1200" baseline="0" dirty="0" smtClean="0">
                <a:solidFill>
                  <a:schemeClr val="tx1"/>
                </a:solidFill>
                <a:effectLst/>
                <a:latin typeface="+mn-lt"/>
                <a:ea typeface="+mn-ea"/>
                <a:cs typeface="+mn-cs"/>
              </a:rPr>
              <a:t> of fall from vehicles</a:t>
            </a:r>
            <a:r>
              <a:rPr lang="en-GB" sz="1200" kern="1200" dirty="0" smtClean="0">
                <a:solidFill>
                  <a:schemeClr val="tx1"/>
                </a:solidFill>
                <a:effectLst/>
                <a:latin typeface="+mn-lt"/>
                <a:ea typeface="+mn-ea"/>
                <a:cs typeface="+mn-cs"/>
              </a:rPr>
              <a:t> which may have been raised in the presentation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Issue out a toolbox talk register and remind drivers to complete this, as their attendance record will be important.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Thank them for their time and ask for feedback.</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13</a:t>
            </a:fld>
            <a:endParaRPr lang="en-GB" dirty="0"/>
          </a:p>
        </p:txBody>
      </p:sp>
    </p:spTree>
    <p:extLst>
      <p:ext uri="{BB962C8B-B14F-4D97-AF65-F5344CB8AC3E}">
        <p14:creationId xmlns:p14="http://schemas.microsoft.com/office/powerpoint/2010/main" val="330846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Explain</a:t>
            </a:r>
            <a:r>
              <a:rPr lang="en-GB" sz="1200" kern="1200" baseline="0" dirty="0" smtClean="0">
                <a:solidFill>
                  <a:schemeClr val="tx1"/>
                </a:solidFill>
                <a:effectLst/>
                <a:latin typeface="+mn-lt"/>
                <a:ea typeface="+mn-ea"/>
                <a:cs typeface="+mn-cs"/>
              </a:rPr>
              <a:t> what FORS is: ‘FORS</a:t>
            </a:r>
            <a:r>
              <a:rPr lang="en-GB" sz="2200" i="1" dirty="0" smtClean="0">
                <a:solidFill>
                  <a:srgbClr val="00B0F0"/>
                </a:solidFill>
                <a:latin typeface="AECOM Sans" pitchFamily="34" charset="0"/>
                <a:ea typeface="AECOM Sans" pitchFamily="34" charset="0"/>
                <a:cs typeface="AECOM Sans" pitchFamily="34" charset="0"/>
              </a:rPr>
              <a:t> aims to raise the level of quality within fleet operations, and demonstrate which operators are achieving the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You should explain to driver</a:t>
            </a:r>
            <a:r>
              <a:rPr lang="en-GB" sz="1200" kern="1200" baseline="0" dirty="0" smtClean="0">
                <a:solidFill>
                  <a:schemeClr val="tx1"/>
                </a:solidFill>
                <a:effectLst/>
                <a:latin typeface="+mn-lt"/>
                <a:ea typeface="+mn-ea"/>
                <a:cs typeface="+mn-cs"/>
              </a:rPr>
              <a:t> what you want to achieve by giving this talk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Explain the importance of </a:t>
            </a:r>
            <a:r>
              <a:rPr lang="en-GB" sz="1200" kern="1200" dirty="0" smtClean="0">
                <a:solidFill>
                  <a:schemeClr val="tx1"/>
                </a:solidFill>
                <a:latin typeface="+mn-lt"/>
                <a:ea typeface="+mn-ea"/>
                <a:cs typeface="+mn-cs"/>
              </a:rPr>
              <a:t>FORS to the company and to</a:t>
            </a:r>
            <a:r>
              <a:rPr lang="en-GB" sz="1200" kern="1200" baseline="0" dirty="0" smtClean="0">
                <a:solidFill>
                  <a:schemeClr val="tx1"/>
                </a:solidFill>
                <a:latin typeface="+mn-lt"/>
                <a:ea typeface="+mn-ea"/>
                <a:cs typeface="+mn-cs"/>
              </a:rPr>
              <a:t> the </a:t>
            </a:r>
            <a:r>
              <a:rPr lang="en-GB" sz="1200" kern="1200" dirty="0" smtClean="0">
                <a:solidFill>
                  <a:schemeClr val="tx1"/>
                </a:solidFill>
                <a:latin typeface="+mn-lt"/>
                <a:ea typeface="+mn-ea"/>
                <a:cs typeface="+mn-cs"/>
              </a:rPr>
              <a:t>drivers</a:t>
            </a:r>
          </a:p>
          <a:p>
            <a:pPr marL="171450" marR="0" indent="-17145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 all the images or examples used in the talk may be relevant to how you work.  Where this is the case, use examples from your own workforce. </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a:t>
            </a:fld>
            <a:endParaRPr lang="en-GB" dirty="0"/>
          </a:p>
        </p:txBody>
      </p:sp>
    </p:spTree>
    <p:extLst>
      <p:ext uri="{BB962C8B-B14F-4D97-AF65-F5344CB8AC3E}">
        <p14:creationId xmlns:p14="http://schemas.microsoft.com/office/powerpoint/2010/main" val="8089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Thinkstock</a:t>
            </a:r>
            <a:r>
              <a:rPr lang="en-GB" sz="1200" b="1" kern="1200" baseline="0" dirty="0" smtClean="0">
                <a:solidFill>
                  <a:schemeClr val="tx1"/>
                </a:solidFill>
                <a:effectLst/>
                <a:latin typeface="+mn-lt"/>
                <a:ea typeface="+mn-ea"/>
                <a:cs typeface="+mn-cs"/>
              </a:rPr>
              <a:t> image: </a:t>
            </a:r>
            <a:r>
              <a:rPr lang="en-GB" sz="1200" b="0" i="0" kern="1200" dirty="0" smtClean="0">
                <a:solidFill>
                  <a:schemeClr val="tx1"/>
                </a:solidFill>
                <a:effectLst/>
                <a:latin typeface="+mn-lt"/>
                <a:ea typeface="+mn-ea"/>
                <a:cs typeface="+mn-cs"/>
              </a:rPr>
              <a:t>86534141</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slide introduces the tool box</a:t>
            </a:r>
            <a:r>
              <a:rPr lang="en-GB" sz="1200" kern="1200" baseline="0" dirty="0" smtClean="0">
                <a:solidFill>
                  <a:schemeClr val="tx1"/>
                </a:solidFill>
                <a:effectLst/>
                <a:latin typeface="+mn-lt"/>
                <a:ea typeface="+mn-ea"/>
                <a:cs typeface="+mn-cs"/>
              </a:rPr>
              <a:t> talk and what we aim to achieve by presenting this talk.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The aim of this toolbox talk is to communicate company policy of ensuring all drivers (including sub-contracted and agency drivers) conduct a daily walkaround check of their vehicle before each shift to ensure it is safe and in full working order.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talk should also be used to inform drivers that all staff and vehicles will be properly assessed before they return to the road.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 all the images or examples used in the talk may be relevant to how you work.  Where this is the case, use examples from your own workforce.  There may also be some risks that apply at your workplace that aren't included in the talk.  Before you use the talk, check its contents against your own risk assessment and add any information that you think is necessary</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2</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toolbox talk covers what and how to check the vehicle for roadworthiness and how to report any defects. Our vehicles are an important asset.  As such they need to be looked after.  Our company goal is to minimise any issues that will impact negatively on our business.  If not properly managed and maintained we are more likely to have or cause accidents.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talk will end with some confirmatory questions, so listen up!</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3</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Thinkstock</a:t>
            </a:r>
            <a:r>
              <a:rPr lang="en-GB" sz="1200" b="0" kern="1200" baseline="0" dirty="0" smtClean="0">
                <a:solidFill>
                  <a:schemeClr val="tx1"/>
                </a:solidFill>
                <a:effectLst/>
                <a:latin typeface="+mn-lt"/>
                <a:ea typeface="+mn-ea"/>
                <a:cs typeface="+mn-cs"/>
              </a:rPr>
              <a:t> image </a:t>
            </a:r>
            <a:r>
              <a:rPr lang="en-GB" sz="1200" b="0" i="0" u="none" strike="noStrike" kern="1200" dirty="0" smtClean="0">
                <a:solidFill>
                  <a:schemeClr val="tx1"/>
                </a:solidFill>
                <a:effectLst/>
                <a:latin typeface="+mn-lt"/>
                <a:ea typeface="+mn-ea"/>
                <a:cs typeface="+mn-cs"/>
                <a:hlinkClick r:id="rId3"/>
              </a:rPr>
              <a:t>177043382</a:t>
            </a:r>
            <a:endParaRPr lang="en-GB" sz="1200" b="0" i="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It’s estimated that 85% of roadworthiness infringements could be avoided if the driver does a walkaround check before starting the journey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2014, it was reported that two thirds of lorries stopped by police were defective or being driven illegally.</a:t>
            </a:r>
          </a:p>
          <a:p>
            <a:r>
              <a:rPr lang="en-GB" sz="1200" kern="1200" dirty="0" smtClean="0">
                <a:solidFill>
                  <a:schemeClr val="tx1"/>
                </a:solidFill>
                <a:effectLst/>
                <a:latin typeface="+mn-lt"/>
                <a:ea typeface="+mn-ea"/>
                <a:cs typeface="+mn-cs"/>
              </a:rPr>
              <a:t>A recent study by DVSA revealed that many vans fail their first time and around a quarter of prohibitions issued to vans are due to the condition of the tyres.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daily walkaround check helps to ensure that the vehicle is: </a:t>
            </a: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Clean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Roadworthy</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Safe to drive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latin typeface="+mn-lt"/>
                <a:ea typeface="+mn-ea"/>
                <a:cs typeface="+mn-cs"/>
              </a:rPr>
              <a:t>This helps keep you, your vehicle and other road users safe by reducing the likelihood of incidents or collisions.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walk around check should also help to highlight and fix any defects before they cause a more serious problem. This can reduce maintenance costs as well as vehicle downtime.</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Making sure your vehicle is roadworthy and safe to drive is a legally-binding aspect of being a driver.  Failure to comply can lead to a prohibition, a fixed penalty and penalty points to your licence</a:t>
            </a:r>
          </a:p>
        </p:txBody>
      </p:sp>
      <p:sp>
        <p:nvSpPr>
          <p:cNvPr id="4" name="Slide Number Placeholder 3"/>
          <p:cNvSpPr>
            <a:spLocks noGrp="1"/>
          </p:cNvSpPr>
          <p:nvPr>
            <p:ph type="sldNum" sz="quarter" idx="10"/>
          </p:nvPr>
        </p:nvSpPr>
        <p:spPr/>
        <p:txBody>
          <a:bodyPr/>
          <a:lstStyle/>
          <a:p>
            <a:fld id="{3564BB45-1B73-0D44-A4A3-BA780C259DC7}" type="slidenum">
              <a:rPr lang="en-GB" smtClean="0"/>
              <a:pPr/>
              <a:t>4</a:t>
            </a:fld>
            <a:endParaRPr lang="en-GB" dirty="0"/>
          </a:p>
        </p:txBody>
      </p:sp>
    </p:spTree>
    <p:extLst>
      <p:ext uri="{BB962C8B-B14F-4D97-AF65-F5344CB8AC3E}">
        <p14:creationId xmlns:p14="http://schemas.microsoft.com/office/powerpoint/2010/main" val="197895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5</a:t>
            </a:fld>
            <a:endParaRPr lang="en-GB" dirty="0"/>
          </a:p>
        </p:txBody>
      </p:sp>
    </p:spTree>
    <p:extLst>
      <p:ext uri="{BB962C8B-B14F-4D97-AF65-F5344CB8AC3E}">
        <p14:creationId xmlns:p14="http://schemas.microsoft.com/office/powerpoint/2010/main" val="425941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All drivers (including sub-contracted and agency drivers) are required to check their vehicle on a daily basis. As the driver, you are responsible for the condition of your vehicle when in use on the road.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Drivers shall check the vehicle and have defects rectified (if necessary) by a competent person(s) prior to usage on each shift.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lvl="0"/>
            <a:r>
              <a:rPr lang="x-none" sz="1200" kern="1200" smtClean="0">
                <a:solidFill>
                  <a:schemeClr val="tx1"/>
                </a:solidFill>
                <a:effectLst/>
                <a:latin typeface="+mn-lt"/>
                <a:ea typeface="+mn-ea"/>
                <a:cs typeface="+mn-cs"/>
              </a:rPr>
              <a:t>Checking a vehicle before setting out means you make sure your vehicle is roadworthy and that you will spot any defects before they cause an accident, helping to keep you and other road users safe.</a:t>
            </a:r>
            <a:endParaRPr lang="en-GB" sz="1200" kern="1200" dirty="0" smtClean="0">
              <a:solidFill>
                <a:schemeClr val="tx1"/>
              </a:solidFill>
              <a:effectLst/>
              <a:latin typeface="+mn-lt"/>
              <a:ea typeface="+mn-ea"/>
              <a:cs typeface="+mn-cs"/>
            </a:endParaRPr>
          </a:p>
          <a:p>
            <a:pPr lvl="0"/>
            <a:r>
              <a:rPr lang="x-none" sz="1200" kern="1200" smtClean="0">
                <a:solidFill>
                  <a:schemeClr val="tx1"/>
                </a:solidFill>
                <a:effectLst/>
                <a:latin typeface="+mn-lt"/>
                <a:ea typeface="+mn-ea"/>
                <a:cs typeface="+mn-cs"/>
              </a:rPr>
              <a:t>As part of your walkaround check you should also check that the vehicle is clean on the outside and inside. Do not leave rubbish on the dashboard. Make sure that paperwork and delivery notes are in a ring binder or folder and not scattered around the cab.</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x-none" sz="1200" kern="1200" smtClean="0">
                <a:solidFill>
                  <a:schemeClr val="tx1"/>
                </a:solidFill>
                <a:effectLst/>
                <a:latin typeface="+mn-lt"/>
                <a:ea typeface="+mn-ea"/>
                <a:cs typeface="+mn-cs"/>
              </a:rPr>
              <a:t>Daily defect checks are vital, and the results of such checks sh</a:t>
            </a:r>
            <a:r>
              <a:rPr lang="en-GB" sz="1200" kern="1200" dirty="0" smtClean="0">
                <a:solidFill>
                  <a:schemeClr val="tx1"/>
                </a:solidFill>
                <a:effectLst/>
                <a:latin typeface="+mn-lt"/>
                <a:ea typeface="+mn-ea"/>
                <a:cs typeface="+mn-cs"/>
              </a:rPr>
              <a:t>all</a:t>
            </a:r>
            <a:r>
              <a:rPr lang="x-none" sz="1200" kern="1200" smtClean="0">
                <a:solidFill>
                  <a:schemeClr val="tx1"/>
                </a:solidFill>
                <a:effectLst/>
                <a:latin typeface="+mn-lt"/>
                <a:ea typeface="+mn-ea"/>
                <a:cs typeface="+mn-cs"/>
              </a:rPr>
              <a:t> be recorded. If you report defects then the maintenance team can fix it. Doing the walkaround checks means that defects are spotted early, before they become more serious. This means that the repair cost may be lower and the vehicle will spend less time off the road. This helps the company to become more profitable - which ultimately benefits you. </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You, the </a:t>
            </a:r>
            <a:r>
              <a:rPr lang="x-none" sz="1200" kern="1200" smtClean="0">
                <a:solidFill>
                  <a:schemeClr val="tx1"/>
                </a:solidFill>
                <a:effectLst/>
                <a:latin typeface="+mn-lt"/>
                <a:ea typeface="+mn-ea"/>
                <a:cs typeface="+mn-cs"/>
              </a:rPr>
              <a:t>driver </a:t>
            </a:r>
            <a:r>
              <a:rPr lang="en-GB" sz="1200" kern="1200" dirty="0" smtClean="0">
                <a:solidFill>
                  <a:schemeClr val="tx1"/>
                </a:solidFill>
                <a:effectLst/>
                <a:latin typeface="+mn-lt"/>
                <a:ea typeface="+mn-ea"/>
                <a:cs typeface="+mn-cs"/>
              </a:rPr>
              <a:t>are legally responsible for the vehicle you are driving. You </a:t>
            </a:r>
            <a:r>
              <a:rPr lang="x-none" sz="1200" kern="1200" smtClean="0">
                <a:solidFill>
                  <a:schemeClr val="tx1"/>
                </a:solidFill>
                <a:effectLst/>
                <a:latin typeface="+mn-lt"/>
                <a:ea typeface="+mn-ea"/>
                <a:cs typeface="+mn-cs"/>
              </a:rPr>
              <a:t>may be prosecuted for the existence of defects found on the vehicle</a:t>
            </a:r>
            <a:r>
              <a:rPr lang="en-GB" sz="1200" kern="1200" dirty="0" smtClean="0">
                <a:solidFill>
                  <a:schemeClr val="tx1"/>
                </a:solidFill>
                <a:effectLst/>
                <a:latin typeface="+mn-lt"/>
                <a:ea typeface="+mn-ea"/>
                <a:cs typeface="+mn-cs"/>
              </a:rPr>
              <a:t> you</a:t>
            </a:r>
            <a:r>
              <a:rPr lang="x-none" sz="1200" kern="1200" smtClean="0">
                <a:solidFill>
                  <a:schemeClr val="tx1"/>
                </a:solidFill>
                <a:effectLst/>
                <a:latin typeface="+mn-lt"/>
                <a:ea typeface="+mn-ea"/>
                <a:cs typeface="+mn-cs"/>
              </a:rPr>
              <a:t> drive if </a:t>
            </a:r>
            <a:r>
              <a:rPr lang="en-GB" sz="1200" kern="1200" dirty="0" smtClean="0">
                <a:solidFill>
                  <a:schemeClr val="tx1"/>
                </a:solidFill>
                <a:effectLst/>
                <a:latin typeface="+mn-lt"/>
                <a:ea typeface="+mn-ea"/>
                <a:cs typeface="+mn-cs"/>
              </a:rPr>
              <a:t>you</a:t>
            </a:r>
            <a:r>
              <a:rPr lang="x-none" sz="1200" kern="1200" smtClean="0">
                <a:solidFill>
                  <a:schemeClr val="tx1"/>
                </a:solidFill>
                <a:effectLst/>
                <a:latin typeface="+mn-lt"/>
                <a:ea typeface="+mn-ea"/>
                <a:cs typeface="+mn-cs"/>
              </a:rPr>
              <a:t> are considered partly or wholly responsible for the existence of them. Failure to take these responsibilities seriously could result in the loss of the driver’s licence to drive.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8</a:t>
            </a:fld>
            <a:endParaRPr lang="en-GB" dirty="0"/>
          </a:p>
        </p:txBody>
      </p:sp>
    </p:spTree>
    <p:extLst>
      <p:ext uri="{BB962C8B-B14F-4D97-AF65-F5344CB8AC3E}">
        <p14:creationId xmlns:p14="http://schemas.microsoft.com/office/powerpoint/2010/main" val="250403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Use a daily walkaround checklist and vehicle defect form (see example below).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Submit this to your manager for record keeping purposes. Records shall be retained for 15 months, except for nil defect reports which should be kept until the next safety inspection. </a:t>
            </a: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If you do discover a defect, you must record it and report it by submitting the walkaround check immediately. Don’t wait for the end of the week. If the defect means that the vehicle is not roadworthy then you should not drive it. Speak to your manager or supervisor immediately to confirm that the vehicle is not roadworthy and they will arrange for a repair or an alternative vehicle for the shift. Remember to do the walkaround check on any substitute vehicle provided.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As you carry out each check, tick it off. If there is an issue, highlight it. If you are not sure about something, ask for help either from your manager, supervisor or another colleague.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It is important that we have a record that these checks have taken place. Completed forms are reviewed and influence decision making. For example, if a particular vehicle keeps on having defects reported we might consider replacing it with a newer vehicle. It may even influence the make of </a:t>
            </a:r>
            <a:r>
              <a:rPr lang="en-GB" sz="1200" kern="1200" dirty="0" smtClean="0">
                <a:solidFill>
                  <a:schemeClr val="tx1"/>
                </a:solidFill>
                <a:effectLst/>
                <a:latin typeface="+mn-lt"/>
                <a:ea typeface="+mn-ea"/>
                <a:cs typeface="+mn-cs"/>
              </a:rPr>
              <a:t>vehicle </a:t>
            </a:r>
            <a:r>
              <a:rPr lang="x-none" sz="1200" kern="1200" smtClean="0">
                <a:solidFill>
                  <a:schemeClr val="tx1"/>
                </a:solidFill>
                <a:effectLst/>
                <a:latin typeface="+mn-lt"/>
                <a:ea typeface="+mn-ea"/>
                <a:cs typeface="+mn-cs"/>
              </a:rPr>
              <a:t>we buy in </a:t>
            </a:r>
            <a:r>
              <a:rPr lang="en-GB" sz="1200" kern="1200" dirty="0" smtClean="0">
                <a:solidFill>
                  <a:schemeClr val="tx1"/>
                </a:solidFill>
                <a:effectLst/>
                <a:latin typeface="+mn-lt"/>
                <a:ea typeface="+mn-ea"/>
                <a:cs typeface="+mn-cs"/>
              </a:rPr>
              <a:t>the </a:t>
            </a:r>
            <a:r>
              <a:rPr lang="x-none" sz="1200" kern="1200" smtClean="0">
                <a:solidFill>
                  <a:schemeClr val="tx1"/>
                </a:solidFill>
                <a:effectLst/>
                <a:latin typeface="+mn-lt"/>
                <a:ea typeface="+mn-ea"/>
                <a:cs typeface="+mn-cs"/>
              </a:rPr>
              <a:t>future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9</a:t>
            </a:fld>
            <a:endParaRPr lang="en-GB" dirty="0"/>
          </a:p>
        </p:txBody>
      </p:sp>
    </p:spTree>
    <p:extLst>
      <p:ext uri="{BB962C8B-B14F-4D97-AF65-F5344CB8AC3E}">
        <p14:creationId xmlns:p14="http://schemas.microsoft.com/office/powerpoint/2010/main" val="291812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drivers undertake daily walkaround checks it results in:</a:t>
            </a: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Improved performance of the vehicles as defects are reported and fixed before they become a serious problem</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Improved reputation and corporate image as a clean and well maintained </a:t>
            </a:r>
            <a:r>
              <a:rPr lang="en-GB" sz="1200" kern="1200" dirty="0" smtClean="0">
                <a:solidFill>
                  <a:schemeClr val="tx1"/>
                </a:solidFill>
                <a:effectLst/>
                <a:latin typeface="+mn-lt"/>
                <a:ea typeface="+mn-ea"/>
                <a:cs typeface="+mn-cs"/>
              </a:rPr>
              <a:t>vehicle</a:t>
            </a:r>
            <a:r>
              <a:rPr lang="x-none" sz="1200" kern="1200" smtClean="0">
                <a:solidFill>
                  <a:schemeClr val="tx1"/>
                </a:solidFill>
                <a:effectLst/>
                <a:latin typeface="+mn-lt"/>
                <a:ea typeface="+mn-ea"/>
                <a:cs typeface="+mn-cs"/>
              </a:rPr>
              <a:t> looks professional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Reduced likelihood of accidents with their attendant cost, time and reputation loss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Reduced fines and penalty points</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If vehicle defects are sufficiently serious they can result in a charge of dangerous driving. This can result in 3-11 points, 2 years imprisonment, unlimited fine and obligatory disqualification.</a:t>
            </a:r>
          </a:p>
          <a:p>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10</a:t>
            </a:fld>
            <a:endParaRPr lang="en-GB" dirty="0"/>
          </a:p>
        </p:txBody>
      </p:sp>
    </p:spTree>
    <p:extLst>
      <p:ext uri="{BB962C8B-B14F-4D97-AF65-F5344CB8AC3E}">
        <p14:creationId xmlns:p14="http://schemas.microsoft.com/office/powerpoint/2010/main" val="1978952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dirty="0" smtClean="0"/>
              <a:t>Click to edit Master title style</a:t>
            </a:r>
            <a:endParaRPr lang="en-US" dirty="0"/>
          </a:p>
        </p:txBody>
      </p:sp>
      <p:sp>
        <p:nvSpPr>
          <p:cNvPr id="3" name="Content Placeholder 2"/>
          <p:cNvSpPr>
            <a:spLocks noGrp="1"/>
          </p:cNvSpPr>
          <p:nvPr>
            <p:ph idx="1" hasCustomPrompt="1"/>
          </p:nvPr>
        </p:nvSpPr>
        <p:spPr/>
        <p:txBody>
          <a:bodyPr/>
          <a:lstStyle>
            <a:lvl1pPr algn="l">
              <a:defRPr sz="3200" baseline="0"/>
            </a:lvl1pPr>
          </a:lstStyle>
          <a:p>
            <a:pPr lvl="0"/>
            <a:r>
              <a:rPr lang="en-GB" noProof="0" smtClean="0"/>
              <a:t>Section title</a:t>
            </a:r>
          </a:p>
        </p:txBody>
      </p:sp>
      <p:sp>
        <p:nvSpPr>
          <p:cNvPr id="4" name="Rectangle 5"/>
          <p:cNvSpPr>
            <a:spLocks noGrp="1" noChangeArrowheads="1"/>
          </p:cNvSpPr>
          <p:nvPr>
            <p:ph type="ftr" sz="quarter" idx="10"/>
          </p:nvPr>
        </p:nvSpPr>
        <p:spPr>
          <a:xfrm>
            <a:off x="277104" y="6324600"/>
            <a:ext cx="5638800" cy="304800"/>
          </a:xfrm>
          <a:prstGeom prst="rect">
            <a:avLst/>
          </a:prstGeom>
          <a:ln/>
        </p:spPr>
        <p:txBody>
          <a:bodyPr/>
          <a:lstStyle>
            <a:lvl1pPr>
              <a:defRPr/>
            </a:lvl1pPr>
          </a:lstStyle>
          <a:p>
            <a:pPr>
              <a:defRPr/>
            </a:pPr>
            <a:r>
              <a:rPr lang="en-GB" smtClean="0"/>
              <a:t>Module 1: Plan and prepare (Draft 2)</a:t>
            </a:r>
            <a:endParaRPr lang="en-GB" dirty="0"/>
          </a:p>
        </p:txBody>
      </p:sp>
      <p:sp>
        <p:nvSpPr>
          <p:cNvPr id="5" name="Rectangle 6"/>
          <p:cNvSpPr>
            <a:spLocks noGrp="1" noChangeArrowheads="1"/>
          </p:cNvSpPr>
          <p:nvPr>
            <p:ph type="sldNum" sz="quarter" idx="11"/>
          </p:nvPr>
        </p:nvSpPr>
        <p:spPr>
          <a:xfrm>
            <a:off x="8153400" y="6324600"/>
            <a:ext cx="609600" cy="304800"/>
          </a:xfrm>
          <a:prstGeom prst="rect">
            <a:avLst/>
          </a:prstGeom>
          <a:ln/>
        </p:spPr>
        <p:txBody>
          <a:bodyPr/>
          <a:lstStyle>
            <a:lvl1pPr>
              <a:defRPr/>
            </a:lvl1pPr>
          </a:lstStyle>
          <a:p>
            <a:pPr>
              <a:defRPr/>
            </a:pPr>
            <a:fld id="{BCDD38F7-E002-C64D-8F41-4A6DD6B50242}" type="slidenum">
              <a:rPr lang="en-GB"/>
              <a:pPr>
                <a:defRPr/>
              </a:pPr>
              <a:t>‹#›</a:t>
            </a:fld>
            <a:endParaRPr lang="en-GB" dirty="0"/>
          </a:p>
        </p:txBody>
      </p:sp>
      <p:pic>
        <p:nvPicPr>
          <p:cNvPr id="6" name="Picture 2" descr="THANKYOU-20AUG-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533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Tree>
    <p:extLst>
      <p:ext uri="{BB962C8B-B14F-4D97-AF65-F5344CB8AC3E}">
        <p14:creationId xmlns:p14="http://schemas.microsoft.com/office/powerpoint/2010/main" val="1026149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88885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2" descr="THANKYOU-20AUG-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785910" y="2233760"/>
            <a:ext cx="2248156" cy="499963"/>
          </a:xfrm>
          <a:prstGeom prst="rect">
            <a:avLst/>
          </a:prstGeom>
        </p:spPr>
        <p:txBody>
          <a:bodyPr vert="horz"/>
          <a:lstStyle>
            <a:lvl1pPr marL="0" indent="0">
              <a:buNone/>
              <a:defRPr sz="2000">
                <a:solidFill>
                  <a:srgbClr val="4C4C4C"/>
                </a:solidFill>
                <a:latin typeface="Gill Sans"/>
                <a:cs typeface="Gill Sans"/>
              </a:defRPr>
            </a:lvl1pPr>
            <a:lvl2pPr>
              <a:defRPr sz="2000">
                <a:solidFill>
                  <a:srgbClr val="4C4C4C"/>
                </a:solidFill>
                <a:latin typeface="Gill Sans"/>
                <a:cs typeface="Gill Sans"/>
              </a:defRPr>
            </a:lvl2pPr>
            <a:lvl3pPr>
              <a:defRPr sz="2000">
                <a:solidFill>
                  <a:srgbClr val="4C4C4C"/>
                </a:solidFill>
                <a:latin typeface="Gill Sans"/>
                <a:cs typeface="Gill Sans"/>
              </a:defRPr>
            </a:lvl3pPr>
            <a:lvl4pPr>
              <a:defRPr sz="2000">
                <a:solidFill>
                  <a:srgbClr val="4C4C4C"/>
                </a:solidFill>
                <a:latin typeface="Gill Sans"/>
                <a:cs typeface="Gill Sans"/>
              </a:defRPr>
            </a:lvl4pPr>
            <a:lvl5pPr>
              <a:defRPr sz="2000">
                <a:solidFill>
                  <a:srgbClr val="4C4C4C"/>
                </a:solidFill>
                <a:latin typeface="Gill Sans"/>
                <a:cs typeface="Gill Sans"/>
              </a:defRPr>
            </a:lvl5pPr>
          </a:lstStyle>
          <a:p>
            <a:pPr lvl="0"/>
            <a:r>
              <a:rPr lang="en-GB" dirty="0" smtClean="0"/>
              <a:t>Click to edit Master text styles</a:t>
            </a:r>
          </a:p>
        </p:txBody>
      </p:sp>
      <p:sp>
        <p:nvSpPr>
          <p:cNvPr id="10" name="Title 9"/>
          <p:cNvSpPr>
            <a:spLocks noGrp="1"/>
          </p:cNvSpPr>
          <p:nvPr>
            <p:ph type="title"/>
          </p:nvPr>
        </p:nvSpPr>
        <p:spPr>
          <a:xfrm>
            <a:off x="808024" y="1134286"/>
            <a:ext cx="4245550" cy="1143000"/>
          </a:xfrm>
          <a:prstGeom prst="rect">
            <a:avLst/>
          </a:prstGeom>
        </p:spPr>
        <p:txBody>
          <a:bodyPr vert="horz"/>
          <a:lstStyle>
            <a:lvl1pPr algn="l">
              <a:defRPr sz="3800">
                <a:latin typeface="Gill Sans"/>
                <a:cs typeface="Gill Sans"/>
              </a:defRPr>
            </a:lvl1pPr>
          </a:lstStyle>
          <a:p>
            <a:r>
              <a:rPr lang="en-GB" dirty="0" smtClean="0"/>
              <a:t>Click to edit Master title style</a:t>
            </a:r>
            <a:endParaRPr lang="en-US" dirty="0"/>
          </a:p>
        </p:txBody>
      </p:sp>
    </p:spTree>
    <p:extLst>
      <p:ext uri="{BB962C8B-B14F-4D97-AF65-F5344CB8AC3E}">
        <p14:creationId xmlns:p14="http://schemas.microsoft.com/office/powerpoint/2010/main" val="33665843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smtClean="0"/>
              <a:t>Click to edit Master title style</a:t>
            </a:r>
            <a:endParaRPr lang="en-GB" noProof="0" dirty="0"/>
          </a:p>
        </p:txBody>
      </p:sp>
      <p:sp>
        <p:nvSpPr>
          <p:cNvPr id="1027" name="Rectangle 3"/>
          <p:cNvSpPr>
            <a:spLocks noGrp="1" noChangeArrowheads="1"/>
          </p:cNvSpPr>
          <p:nvPr>
            <p:ph type="body" idx="1"/>
          </p:nvPr>
        </p:nvSpPr>
        <p:spPr bwMode="auto">
          <a:xfrm>
            <a:off x="705790" y="12954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a:t>
            </a:r>
            <a:r>
              <a:rPr lang="en-GB" noProof="0" dirty="0" smtClean="0"/>
              <a:t>level</a:t>
            </a:r>
            <a:endParaRPr lang="en-GB" noProof="0" dirty="0"/>
          </a:p>
        </p:txBody>
      </p:sp>
      <p:cxnSp>
        <p:nvCxnSpPr>
          <p:cNvPr id="9" name="Straight Connector 8"/>
          <p:cNvCxnSpPr/>
          <p:nvPr userDrawn="1"/>
        </p:nvCxnSpPr>
        <p:spPr>
          <a:xfrm>
            <a:off x="420981" y="1017799"/>
            <a:ext cx="8723019" cy="0"/>
          </a:xfrm>
          <a:prstGeom prst="line">
            <a:avLst/>
          </a:prstGeom>
          <a:ln w="12700" cmpd="sng">
            <a:prstDash val="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bwMode="auto">
          <a:xfrm>
            <a:off x="0" y="6463614"/>
            <a:ext cx="9144000" cy="394385"/>
          </a:xfrm>
          <a:prstGeom prst="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TextBox 10"/>
          <p:cNvSpPr txBox="1"/>
          <p:nvPr userDrawn="1"/>
        </p:nvSpPr>
        <p:spPr>
          <a:xfrm>
            <a:off x="7179292" y="6475972"/>
            <a:ext cx="1964724" cy="276999"/>
          </a:xfrm>
          <a:prstGeom prst="rect">
            <a:avLst/>
          </a:prstGeom>
          <a:noFill/>
        </p:spPr>
        <p:txBody>
          <a:bodyPr wrap="square" rtlCol="0">
            <a:spAutoFit/>
          </a:bodyPr>
          <a:lstStyle/>
          <a:p>
            <a:r>
              <a:rPr lang="en-GB" sz="1200" dirty="0" smtClean="0">
                <a:solidFill>
                  <a:schemeClr val="bg1"/>
                </a:solidFill>
                <a:latin typeface="Arial" panose="020B0604020202020204" pitchFamily="34" charset="0"/>
                <a:cs typeface="Arial" panose="020B0604020202020204" pitchFamily="34" charset="0"/>
              </a:rPr>
              <a:t>www.fors-online.org.uk</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3579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hf hdr="0" dt="0"/>
  <p:txStyles>
    <p:titleStyle>
      <a:lvl1pPr algn="l" rtl="0" eaLnBrk="1" fontAlgn="base" hangingPunct="1">
        <a:spcBef>
          <a:spcPts val="1000"/>
        </a:spcBef>
        <a:spcAft>
          <a:spcPct val="0"/>
        </a:spcAft>
        <a:defRPr sz="3200" b="1" i="0">
          <a:solidFill>
            <a:schemeClr val="tx1"/>
          </a:solidFill>
          <a:latin typeface="Arial"/>
          <a:ea typeface="+mj-ea"/>
          <a:cs typeface="Arial"/>
        </a:defRPr>
      </a:lvl1pPr>
      <a:lvl2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2pPr>
      <a:lvl3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3pPr>
      <a:lvl4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4pPr>
      <a:lvl5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5pPr>
      <a:lvl6pPr marL="457200" algn="l" rtl="0" eaLnBrk="1" fontAlgn="base" hangingPunct="1">
        <a:spcBef>
          <a:spcPts val="1000"/>
        </a:spcBef>
        <a:spcAft>
          <a:spcPct val="0"/>
        </a:spcAft>
        <a:defRPr sz="3200" b="1">
          <a:solidFill>
            <a:schemeClr val="bg1"/>
          </a:solidFill>
          <a:latin typeface="Arial Black" charset="0"/>
          <a:ea typeface="ＭＳ Ｐゴシック" charset="0"/>
        </a:defRPr>
      </a:lvl6pPr>
      <a:lvl7pPr marL="914400" algn="l" rtl="0" eaLnBrk="1" fontAlgn="base" hangingPunct="1">
        <a:spcBef>
          <a:spcPts val="1000"/>
        </a:spcBef>
        <a:spcAft>
          <a:spcPct val="0"/>
        </a:spcAft>
        <a:defRPr sz="3200" b="1">
          <a:solidFill>
            <a:schemeClr val="bg1"/>
          </a:solidFill>
          <a:latin typeface="Arial Black" charset="0"/>
          <a:ea typeface="ＭＳ Ｐゴシック" charset="0"/>
        </a:defRPr>
      </a:lvl7pPr>
      <a:lvl8pPr marL="1371600" algn="l" rtl="0" eaLnBrk="1" fontAlgn="base" hangingPunct="1">
        <a:spcBef>
          <a:spcPts val="1000"/>
        </a:spcBef>
        <a:spcAft>
          <a:spcPct val="0"/>
        </a:spcAft>
        <a:defRPr sz="3200" b="1">
          <a:solidFill>
            <a:schemeClr val="bg1"/>
          </a:solidFill>
          <a:latin typeface="Arial Black" charset="0"/>
          <a:ea typeface="ＭＳ Ｐゴシック" charset="0"/>
        </a:defRPr>
      </a:lvl8pPr>
      <a:lvl9pPr marL="1828800" algn="l" rtl="0" eaLnBrk="1" fontAlgn="base" hangingPunct="1">
        <a:spcBef>
          <a:spcPts val="1000"/>
        </a:spcBef>
        <a:spcAft>
          <a:spcPct val="0"/>
        </a:spcAft>
        <a:defRPr sz="3200" b="1">
          <a:solidFill>
            <a:schemeClr val="bg1"/>
          </a:solidFill>
          <a:latin typeface="Arial Black" charset="0"/>
          <a:ea typeface="ＭＳ Ｐゴシック" charset="0"/>
        </a:defRPr>
      </a:lvl9pPr>
    </p:titleStyle>
    <p:bodyStyle>
      <a:lvl1pPr marL="0" indent="0" algn="l" rtl="0" eaLnBrk="1" fontAlgn="base" hangingPunct="1">
        <a:spcBef>
          <a:spcPts val="1600"/>
        </a:spcBef>
        <a:spcAft>
          <a:spcPct val="0"/>
        </a:spcAft>
        <a:defRPr sz="240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941696"/>
            <a:ext cx="8153400" cy="2647665"/>
          </a:xfrm>
        </p:spPr>
        <p:txBody>
          <a:bodyPr/>
          <a:lstStyle/>
          <a:p>
            <a:pPr>
              <a:spcAft>
                <a:spcPts val="1200"/>
              </a:spcAft>
            </a:pP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V2</a:t>
            </a:r>
            <a:b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Daily walkaround check</a:t>
            </a:r>
            <a:endParaRPr lang="en-GB" sz="4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Tree>
    <p:extLst>
      <p:ext uri="{BB962C8B-B14F-4D97-AF65-F5344CB8AC3E}">
        <p14:creationId xmlns:p14="http://schemas.microsoft.com/office/powerpoint/2010/main" val="4233387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72" y="323470"/>
            <a:ext cx="8153400" cy="663146"/>
          </a:xfrm>
        </p:spPr>
        <p:txBody>
          <a:bodyPr/>
          <a:lstStyle/>
          <a:p>
            <a:r>
              <a:rPr lang="en-GB"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Defect reporting</a:t>
            </a:r>
            <a:endPar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4" name="Rectangle 3"/>
          <p:cNvSpPr/>
          <p:nvPr/>
        </p:nvSpPr>
        <p:spPr>
          <a:xfrm>
            <a:off x="375391" y="1270656"/>
            <a:ext cx="8387608" cy="4643256"/>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609600" y="1270656"/>
            <a:ext cx="8153399" cy="4397551"/>
          </a:xfrm>
        </p:spPr>
        <p:txBody>
          <a:bodyPr/>
          <a:lstStyle/>
          <a:p>
            <a:r>
              <a:rPr lang="en-GB" sz="2000" dirty="0">
                <a:latin typeface="Arial" panose="020B0604020202020204" pitchFamily="34" charset="0"/>
                <a:ea typeface="AECOM Sans" panose="020B0504020202020204" pitchFamily="34" charset="0"/>
                <a:cs typeface="Arial" panose="020B0604020202020204" pitchFamily="34" charset="0"/>
              </a:rPr>
              <a:t>Use a daily walkaround checklist and vehicle defect </a:t>
            </a:r>
            <a:r>
              <a:rPr lang="en-GB" sz="2000" dirty="0" smtClean="0">
                <a:latin typeface="Arial" panose="020B0604020202020204" pitchFamily="34" charset="0"/>
                <a:ea typeface="AECOM Sans" panose="020B0504020202020204" pitchFamily="34" charset="0"/>
                <a:cs typeface="Arial" panose="020B0604020202020204" pitchFamily="34" charset="0"/>
              </a:rPr>
              <a:t>form:</a:t>
            </a:r>
            <a:endParaRPr lang="en-GB" sz="2000" dirty="0">
              <a:latin typeface="Arial" panose="020B0604020202020204" pitchFamily="34" charset="0"/>
              <a:ea typeface="AECOM Sans" panose="020B0504020202020204" pitchFamily="34" charset="0"/>
              <a:cs typeface="Arial" panose="020B0604020202020204" pitchFamily="34" charset="0"/>
            </a:endParaRPr>
          </a:p>
          <a:p>
            <a:r>
              <a:rPr lang="en-GB" sz="2000" dirty="0">
                <a:latin typeface="Arial" panose="020B0604020202020204" pitchFamily="34" charset="0"/>
                <a:ea typeface="AECOM Sans" panose="020B0504020202020204" pitchFamily="34" charset="0"/>
                <a:cs typeface="Arial" panose="020B0604020202020204" pitchFamily="34" charset="0"/>
              </a:rPr>
              <a:t>Submit this to your manager for record keeping purposes.. </a:t>
            </a:r>
          </a:p>
          <a:p>
            <a:r>
              <a:rPr lang="en-GB" sz="2000" dirty="0">
                <a:latin typeface="Arial" panose="020B0604020202020204" pitchFamily="34" charset="0"/>
                <a:ea typeface="AECOM Sans" panose="020B0504020202020204" pitchFamily="34" charset="0"/>
                <a:cs typeface="Arial" panose="020B0604020202020204" pitchFamily="34" charset="0"/>
              </a:rPr>
              <a:t>If you do discover a defect, you must record it and report it by submitting the walkaround check immediately. Don’t wait for the end of the week. </a:t>
            </a:r>
          </a:p>
          <a:p>
            <a:r>
              <a:rPr lang="en-GB" sz="2000" dirty="0">
                <a:latin typeface="Arial" panose="020B0604020202020204" pitchFamily="34" charset="0"/>
                <a:ea typeface="AECOM Sans" panose="020B0504020202020204" pitchFamily="34" charset="0"/>
                <a:cs typeface="Arial" panose="020B0604020202020204" pitchFamily="34" charset="0"/>
              </a:rPr>
              <a:t>If the defect means that the vehicle is not roadworthy then you should not drive it. </a:t>
            </a:r>
          </a:p>
          <a:p>
            <a:r>
              <a:rPr lang="en-GB" sz="2000" dirty="0">
                <a:latin typeface="Arial" panose="020B0604020202020204" pitchFamily="34" charset="0"/>
                <a:ea typeface="AECOM Sans" panose="020B0504020202020204" pitchFamily="34" charset="0"/>
                <a:cs typeface="Arial" panose="020B0604020202020204" pitchFamily="34" charset="0"/>
              </a:rPr>
              <a:t>As you carry out each check, tick it off. If there is an issue, highlight it. If you are not sure about something, ask for help. </a:t>
            </a:r>
          </a:p>
          <a:p>
            <a:r>
              <a:rPr lang="en-GB" sz="2000" dirty="0">
                <a:latin typeface="Arial" panose="020B0604020202020204" pitchFamily="34" charset="0"/>
                <a:ea typeface="AECOM Sans" panose="020B0504020202020204" pitchFamily="34" charset="0"/>
                <a:cs typeface="Arial" panose="020B0604020202020204" pitchFamily="34" charset="0"/>
              </a:rPr>
              <a:t>It is important that we have a record that these checks have taken place. Completed forms are reviewed and influence decision making</a:t>
            </a:r>
          </a:p>
          <a:p>
            <a:endParaRPr lang="en-GB" sz="2000" dirty="0" smtClean="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7" name="Rectangle 6"/>
          <p:cNvSpPr/>
          <p:nvPr/>
        </p:nvSpPr>
        <p:spPr bwMode="auto">
          <a:xfrm>
            <a:off x="375391" y="431321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388688" y="350497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3" name="Rectangle 12"/>
          <p:cNvSpPr/>
          <p:nvPr/>
        </p:nvSpPr>
        <p:spPr bwMode="auto">
          <a:xfrm>
            <a:off x="385838" y="187156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Rectangle 13"/>
          <p:cNvSpPr/>
          <p:nvPr/>
        </p:nvSpPr>
        <p:spPr bwMode="auto">
          <a:xfrm>
            <a:off x="380888" y="239271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5" name="Rectangle 14"/>
          <p:cNvSpPr/>
          <p:nvPr/>
        </p:nvSpPr>
        <p:spPr bwMode="auto">
          <a:xfrm>
            <a:off x="375391" y="137144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1" name="Rectangle 10"/>
          <p:cNvSpPr/>
          <p:nvPr/>
        </p:nvSpPr>
        <p:spPr bwMode="auto">
          <a:xfrm>
            <a:off x="388688" y="513733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93432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62981" y="1508166"/>
            <a:ext cx="8388000" cy="446512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63802" y="1587376"/>
            <a:ext cx="4233133" cy="2677022"/>
          </a:xfrm>
        </p:spPr>
        <p:txBody>
          <a:bodyPr/>
          <a:lstStyle/>
          <a:p>
            <a:pPr marL="0" lvl="1" indent="0">
              <a:buNone/>
            </a:pPr>
            <a:r>
              <a:rPr lang="en-GB" sz="2000" b="1" dirty="0"/>
              <a:t>Conducting daily walk around checks can help to:</a:t>
            </a:r>
          </a:p>
          <a:p>
            <a:pPr marL="0" lvl="1" indent="0">
              <a:buNone/>
            </a:pPr>
            <a:r>
              <a:rPr lang="en-GB" sz="2000" dirty="0"/>
              <a:t>Improve vehicle performance</a:t>
            </a:r>
          </a:p>
          <a:p>
            <a:pPr marL="0" lvl="1" indent="0">
              <a:buNone/>
            </a:pPr>
            <a:r>
              <a:rPr lang="en-GB" sz="2000" dirty="0"/>
              <a:t>Reduce the likelihood of accidents</a:t>
            </a:r>
          </a:p>
          <a:p>
            <a:pPr marL="0" lvl="1" indent="0">
              <a:buNone/>
            </a:pPr>
            <a:r>
              <a:rPr lang="en-GB" sz="2000" dirty="0"/>
              <a:t>Improve reputation and corporate image</a:t>
            </a:r>
          </a:p>
          <a:p>
            <a:pPr marL="0" lvl="1" indent="0">
              <a:buNone/>
            </a:pPr>
            <a:r>
              <a:rPr lang="en-GB" sz="2000" dirty="0"/>
              <a:t>Reduce fines and penalty points</a:t>
            </a:r>
          </a:p>
          <a:p>
            <a:pPr marL="0" lvl="1" indent="0">
              <a:buNone/>
            </a:pPr>
            <a:r>
              <a:rPr lang="en-GB" sz="2000" dirty="0"/>
              <a:t>Prevent the need for costly repair </a:t>
            </a:r>
          </a:p>
          <a:p>
            <a:pPr marL="0" lvl="1" indent="0">
              <a:buNone/>
            </a:pPr>
            <a:r>
              <a:rPr lang="en-GB" sz="2000" dirty="0"/>
              <a:t>Spot dangerous issues before the vehicle is used</a:t>
            </a:r>
          </a:p>
          <a:p>
            <a:pPr marL="0" lvl="1" indent="0">
              <a:buNone/>
            </a:pPr>
            <a:endParaRPr lang="en-GB" sz="2000" dirty="0"/>
          </a:p>
        </p:txBody>
      </p:sp>
      <p:sp>
        <p:nvSpPr>
          <p:cNvPr id="20" name="Rectangle 19"/>
          <p:cNvSpPr/>
          <p:nvPr/>
        </p:nvSpPr>
        <p:spPr bwMode="auto">
          <a:xfrm>
            <a:off x="368979" y="250699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Rectangle 20"/>
          <p:cNvSpPr/>
          <p:nvPr/>
        </p:nvSpPr>
        <p:spPr bwMode="auto">
          <a:xfrm>
            <a:off x="368070" y="298784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3" name="Rectangle 22"/>
          <p:cNvSpPr/>
          <p:nvPr/>
        </p:nvSpPr>
        <p:spPr bwMode="auto">
          <a:xfrm>
            <a:off x="368979" y="430352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rot="936435">
            <a:off x="5092824" y="960282"/>
            <a:ext cx="483130" cy="55890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38" name="Title 6"/>
          <p:cNvSpPr>
            <a:spLocks noGrp="1"/>
          </p:cNvSpPr>
          <p:nvPr>
            <p:ph type="title"/>
          </p:nvPr>
        </p:nvSpPr>
        <p:spPr bwMode="auto">
          <a:xfrm>
            <a:off x="442181" y="345888"/>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Benefits </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230" y="1522654"/>
            <a:ext cx="5557612" cy="4436145"/>
          </a:xfrm>
          <a:prstGeom prst="trapezoid">
            <a:avLst>
              <a:gd name="adj" fmla="val 29192"/>
            </a:avLst>
          </a:prstGeom>
        </p:spPr>
      </p:pic>
      <p:sp>
        <p:nvSpPr>
          <p:cNvPr id="13" name="Rectangle 12"/>
          <p:cNvSpPr/>
          <p:nvPr/>
        </p:nvSpPr>
        <p:spPr bwMode="auto">
          <a:xfrm>
            <a:off x="372681" y="352201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1" name="Rectangle 10"/>
          <p:cNvSpPr/>
          <p:nvPr/>
        </p:nvSpPr>
        <p:spPr bwMode="auto">
          <a:xfrm>
            <a:off x="371967" y="535844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2" name="Rectangle 11"/>
          <p:cNvSpPr/>
          <p:nvPr/>
        </p:nvSpPr>
        <p:spPr bwMode="auto">
          <a:xfrm>
            <a:off x="375987" y="483219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578031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72" y="169091"/>
            <a:ext cx="8153400" cy="663146"/>
          </a:xfrm>
        </p:spPr>
        <p:txBody>
          <a:bodyPr/>
          <a:lstStyle/>
          <a:p>
            <a:r>
              <a:rPr lang="en-GB" sz="26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Understanding the toolbox talk</a:t>
            </a:r>
            <a:endParaRPr lang="en-GB" sz="26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4" name="Rectangle 3"/>
          <p:cNvSpPr/>
          <p:nvPr/>
        </p:nvSpPr>
        <p:spPr>
          <a:xfrm>
            <a:off x="375391" y="1436906"/>
            <a:ext cx="8387608" cy="428055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609600" y="1436906"/>
            <a:ext cx="8153399" cy="4397551"/>
          </a:xfrm>
        </p:spPr>
        <p:txBody>
          <a:bodyPr/>
          <a:lstStyle/>
          <a:p>
            <a:r>
              <a:rPr lang="en-GB" dirty="0" smtClean="0">
                <a:latin typeface="Arial" panose="020B0604020202020204" pitchFamily="34" charset="0"/>
                <a:ea typeface="AECOM Sans" panose="020B0504020202020204" pitchFamily="34" charset="0"/>
                <a:cs typeface="Arial" panose="020B0604020202020204" pitchFamily="34" charset="0"/>
              </a:rPr>
              <a:t>Who </a:t>
            </a:r>
            <a:r>
              <a:rPr lang="en-GB" dirty="0">
                <a:latin typeface="Arial" panose="020B0604020202020204" pitchFamily="34" charset="0"/>
                <a:ea typeface="AECOM Sans" panose="020B0504020202020204" pitchFamily="34" charset="0"/>
                <a:cs typeface="Arial" panose="020B0604020202020204" pitchFamily="34" charset="0"/>
              </a:rPr>
              <a:t>needs to do the vehicle </a:t>
            </a:r>
            <a:r>
              <a:rPr lang="en-GB" dirty="0" smtClean="0">
                <a:latin typeface="Arial" panose="020B0604020202020204" pitchFamily="34" charset="0"/>
                <a:ea typeface="AECOM Sans" panose="020B0504020202020204" pitchFamily="34" charset="0"/>
                <a:cs typeface="Arial" panose="020B0604020202020204" pitchFamily="34" charset="0"/>
              </a:rPr>
              <a:t>checks?</a:t>
            </a:r>
          </a:p>
          <a:p>
            <a:r>
              <a:rPr lang="en-GB" dirty="0" smtClean="0">
                <a:latin typeface="Arial" panose="020B0604020202020204" pitchFamily="34" charset="0"/>
                <a:ea typeface="AECOM Sans" panose="020B0504020202020204" pitchFamily="34" charset="0"/>
                <a:cs typeface="Arial" panose="020B0604020202020204" pitchFamily="34" charset="0"/>
              </a:rPr>
              <a:t>When </a:t>
            </a:r>
            <a:r>
              <a:rPr lang="en-GB" dirty="0">
                <a:latin typeface="Arial" panose="020B0604020202020204" pitchFamily="34" charset="0"/>
                <a:ea typeface="AECOM Sans" panose="020B0504020202020204" pitchFamily="34" charset="0"/>
                <a:cs typeface="Arial" panose="020B0604020202020204" pitchFamily="34" charset="0"/>
              </a:rPr>
              <a:t>should the daily walk around checks be carried out?</a:t>
            </a:r>
          </a:p>
          <a:p>
            <a:r>
              <a:rPr lang="en-GB" dirty="0" smtClean="0">
                <a:latin typeface="Arial" panose="020B0604020202020204" pitchFamily="34" charset="0"/>
                <a:ea typeface="AECOM Sans" panose="020B0504020202020204" pitchFamily="34" charset="0"/>
                <a:cs typeface="Arial" panose="020B0604020202020204" pitchFamily="34" charset="0"/>
              </a:rPr>
              <a:t>What </a:t>
            </a:r>
            <a:r>
              <a:rPr lang="en-GB" dirty="0">
                <a:latin typeface="Arial" panose="020B0604020202020204" pitchFamily="34" charset="0"/>
                <a:ea typeface="AECOM Sans" panose="020B0504020202020204" pitchFamily="34" charset="0"/>
                <a:cs typeface="Arial" panose="020B0604020202020204" pitchFamily="34" charset="0"/>
              </a:rPr>
              <a:t>is the purpose of doing a walkaround check? </a:t>
            </a:r>
          </a:p>
          <a:p>
            <a:r>
              <a:rPr lang="en-GB" dirty="0" smtClean="0">
                <a:latin typeface="Arial" panose="020B0604020202020204" pitchFamily="34" charset="0"/>
                <a:ea typeface="AECOM Sans" panose="020B0504020202020204" pitchFamily="34" charset="0"/>
                <a:cs typeface="Arial" panose="020B0604020202020204" pitchFamily="34" charset="0"/>
              </a:rPr>
              <a:t>What </a:t>
            </a:r>
            <a:r>
              <a:rPr lang="en-GB" dirty="0">
                <a:latin typeface="Arial" panose="020B0604020202020204" pitchFamily="34" charset="0"/>
                <a:ea typeface="AECOM Sans" panose="020B0504020202020204" pitchFamily="34" charset="0"/>
                <a:cs typeface="Arial" panose="020B0604020202020204" pitchFamily="34" charset="0"/>
              </a:rPr>
              <a:t>must you do if you discover a defect? </a:t>
            </a:r>
          </a:p>
          <a:p>
            <a:r>
              <a:rPr lang="en-GB" dirty="0" smtClean="0">
                <a:latin typeface="Arial" panose="020B0604020202020204" pitchFamily="34" charset="0"/>
                <a:ea typeface="AECOM Sans" panose="020B0504020202020204" pitchFamily="34" charset="0"/>
                <a:cs typeface="Arial" panose="020B0604020202020204" pitchFamily="34" charset="0"/>
              </a:rPr>
              <a:t>What </a:t>
            </a:r>
            <a:r>
              <a:rPr lang="en-GB" dirty="0">
                <a:latin typeface="Arial" panose="020B0604020202020204" pitchFamily="34" charset="0"/>
                <a:ea typeface="AECOM Sans" panose="020B0504020202020204" pitchFamily="34" charset="0"/>
                <a:cs typeface="Arial" panose="020B0604020202020204" pitchFamily="34" charset="0"/>
              </a:rPr>
              <a:t>things should you be looking for when checking the tyres and wheels?</a:t>
            </a:r>
          </a:p>
          <a:p>
            <a:r>
              <a:rPr lang="en-GB" dirty="0" smtClean="0">
                <a:latin typeface="Arial" panose="020B0604020202020204" pitchFamily="34" charset="0"/>
                <a:ea typeface="AECOM Sans" panose="020B0504020202020204" pitchFamily="34" charset="0"/>
                <a:cs typeface="Arial" panose="020B0604020202020204" pitchFamily="34" charset="0"/>
              </a:rPr>
              <a:t>What </a:t>
            </a:r>
            <a:r>
              <a:rPr lang="en-GB" dirty="0">
                <a:latin typeface="Arial" panose="020B0604020202020204" pitchFamily="34" charset="0"/>
                <a:ea typeface="AECOM Sans" panose="020B0504020202020204" pitchFamily="34" charset="0"/>
                <a:cs typeface="Arial" panose="020B0604020202020204" pitchFamily="34" charset="0"/>
              </a:rPr>
              <a:t>should you be looking for when checking inside the cab and externally?</a:t>
            </a:r>
          </a:p>
          <a:p>
            <a:endParaRPr lang="en-GB" sz="2000" dirty="0" smtClean="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6" name="Rectangle 5"/>
          <p:cNvSpPr/>
          <p:nvPr/>
        </p:nvSpPr>
        <p:spPr bwMode="auto">
          <a:xfrm>
            <a:off x="375391" y="327544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7" name="Rectangle 6"/>
          <p:cNvSpPr/>
          <p:nvPr/>
        </p:nvSpPr>
        <p:spPr bwMode="auto">
          <a:xfrm>
            <a:off x="375391" y="476446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388688" y="384935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3" name="Rectangle 12"/>
          <p:cNvSpPr/>
          <p:nvPr/>
        </p:nvSpPr>
        <p:spPr bwMode="auto">
          <a:xfrm>
            <a:off x="380336" y="213343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Rectangle 13"/>
          <p:cNvSpPr/>
          <p:nvPr/>
        </p:nvSpPr>
        <p:spPr bwMode="auto">
          <a:xfrm>
            <a:off x="375391" y="270147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5" name="Rectangle 14"/>
          <p:cNvSpPr/>
          <p:nvPr/>
        </p:nvSpPr>
        <p:spPr bwMode="auto">
          <a:xfrm>
            <a:off x="375391" y="156144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4204424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62981" y="1508166"/>
            <a:ext cx="8388000" cy="446512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63802" y="1658626"/>
            <a:ext cx="4233133" cy="2677022"/>
          </a:xfrm>
        </p:spPr>
        <p:txBody>
          <a:bodyPr/>
          <a:lstStyle/>
          <a:p>
            <a:pPr marL="0" lvl="1" indent="0">
              <a:buNone/>
            </a:pPr>
            <a:r>
              <a:rPr lang="en-GB" sz="2000" b="1" dirty="0" smtClean="0"/>
              <a:t>To </a:t>
            </a:r>
            <a:r>
              <a:rPr lang="en-GB" sz="2000" b="1" dirty="0"/>
              <a:t>sum up, we need to make sure:</a:t>
            </a:r>
          </a:p>
          <a:p>
            <a:pPr marL="0" lvl="1" indent="0">
              <a:buNone/>
            </a:pPr>
            <a:r>
              <a:rPr lang="en-GB" sz="2000" dirty="0"/>
              <a:t>Vehicles are checked daily</a:t>
            </a:r>
          </a:p>
          <a:p>
            <a:pPr marL="0" lvl="1" indent="0">
              <a:buNone/>
            </a:pPr>
            <a:r>
              <a:rPr lang="en-GB" sz="2000" dirty="0"/>
              <a:t>Checks are recorded</a:t>
            </a:r>
          </a:p>
          <a:p>
            <a:pPr marL="0" lvl="1" indent="0">
              <a:buNone/>
            </a:pPr>
            <a:r>
              <a:rPr lang="en-GB" sz="2000" dirty="0"/>
              <a:t>Defects are rectified and reported to the relevant </a:t>
            </a:r>
            <a:r>
              <a:rPr lang="en-GB" sz="2000" dirty="0" smtClean="0"/>
              <a:t>person</a:t>
            </a:r>
            <a:endParaRPr lang="en-GB" sz="2000" dirty="0"/>
          </a:p>
          <a:p>
            <a:pPr marL="0" lvl="1" indent="0">
              <a:buNone/>
            </a:pPr>
            <a:r>
              <a:rPr lang="en-GB" sz="2000" dirty="0"/>
              <a:t>It costs a company a lot more to deal with breakdowns and servicing neglected vehicles than having thorough daily checks and routine servicing.</a:t>
            </a:r>
          </a:p>
          <a:p>
            <a:pPr marL="0" lvl="1" indent="0">
              <a:buNone/>
            </a:pPr>
            <a:endParaRPr lang="en-GB" sz="2000" dirty="0"/>
          </a:p>
        </p:txBody>
      </p:sp>
      <p:sp>
        <p:nvSpPr>
          <p:cNvPr id="20" name="Rectangle 19"/>
          <p:cNvSpPr/>
          <p:nvPr/>
        </p:nvSpPr>
        <p:spPr bwMode="auto">
          <a:xfrm>
            <a:off x="368979" y="260199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Rectangle 20"/>
          <p:cNvSpPr/>
          <p:nvPr/>
        </p:nvSpPr>
        <p:spPr bwMode="auto">
          <a:xfrm>
            <a:off x="368070" y="310659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3" name="Rectangle 22"/>
          <p:cNvSpPr/>
          <p:nvPr/>
        </p:nvSpPr>
        <p:spPr bwMode="auto">
          <a:xfrm>
            <a:off x="368979" y="443414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rot="1277617">
            <a:off x="5248092" y="960282"/>
            <a:ext cx="483130" cy="55890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38" name="Title 6"/>
          <p:cNvSpPr>
            <a:spLocks noGrp="1"/>
          </p:cNvSpPr>
          <p:nvPr>
            <p:ph type="title"/>
          </p:nvPr>
        </p:nvSpPr>
        <p:spPr bwMode="auto">
          <a:xfrm>
            <a:off x="442181" y="345888"/>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Daily walkaround check summary</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071" y="1508166"/>
            <a:ext cx="5953496" cy="4465122"/>
          </a:xfrm>
          <a:prstGeom prst="trapezoid">
            <a:avLst>
              <a:gd name="adj" fmla="val 39431"/>
            </a:avLst>
          </a:prstGeom>
        </p:spPr>
      </p:pic>
      <p:sp>
        <p:nvSpPr>
          <p:cNvPr id="13" name="Rectangle 12"/>
          <p:cNvSpPr/>
          <p:nvPr/>
        </p:nvSpPr>
        <p:spPr bwMode="auto">
          <a:xfrm>
            <a:off x="372681" y="359326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2462842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bwMode="auto">
          <a:xfrm>
            <a:off x="1037236" y="779643"/>
            <a:ext cx="6166572"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Any questions</a:t>
            </a:r>
            <a:b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US" sz="9600" dirty="0">
                <a:solidFill>
                  <a:srgbClr val="00B0F0"/>
                </a:solidFill>
                <a:latin typeface="Arial" panose="020B0604020202020204" pitchFamily="34" charset="0"/>
                <a:ea typeface="AECOM Sans" panose="020B0504020202020204" pitchFamily="34" charset="0"/>
                <a:cs typeface="Arial" panose="020B0604020202020204" pitchFamily="34" charset="0"/>
              </a:rPr>
              <a:t>?</a:t>
            </a:r>
            <a: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t/>
            </a:r>
            <a:b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br>
            <a:endParaRPr lang="en-US" altLang="en-US" sz="4800" dirty="0" smtClean="0">
              <a:solidFill>
                <a:srgbClr val="00B0F0"/>
              </a:solidFill>
              <a:latin typeface="AECOM Sans" panose="020B0504020202020204" pitchFamily="34" charset="0"/>
              <a:ea typeface="AECOM Sans" panose="020B0504020202020204" pitchFamily="34" charset="0"/>
              <a:cs typeface="AECOM Sans" panose="020B0504020202020204" pitchFamily="34" charset="0"/>
            </a:endParaRPr>
          </a:p>
        </p:txBody>
      </p:sp>
    </p:spTree>
    <p:extLst>
      <p:ext uri="{BB962C8B-B14F-4D97-AF65-F5344CB8AC3E}">
        <p14:creationId xmlns:p14="http://schemas.microsoft.com/office/powerpoint/2010/main" val="414715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59" y="362159"/>
            <a:ext cx="8921596" cy="551935"/>
          </a:xfrm>
        </p:spPr>
        <p:txBody>
          <a:bodyPr/>
          <a:lstStyle/>
          <a:p>
            <a:r>
              <a:rPr lang="en-GB" sz="3000" dirty="0" smtClean="0">
                <a:solidFill>
                  <a:srgbClr val="029FD0"/>
                </a:solidFill>
                <a:latin typeface="Arial" panose="020B0604020202020204" pitchFamily="34" charset="0"/>
                <a:ea typeface="AECOM Sans" panose="020B0504020202020204" pitchFamily="34" charset="0"/>
                <a:cs typeface="Arial" panose="020B0604020202020204" pitchFamily="34" charset="0"/>
              </a:rPr>
              <a:t>Fleet </a:t>
            </a:r>
            <a:r>
              <a:rPr lang="en-GB" sz="3000" dirty="0">
                <a:solidFill>
                  <a:srgbClr val="029FD0"/>
                </a:solidFill>
                <a:latin typeface="Arial" panose="020B0604020202020204" pitchFamily="34" charset="0"/>
                <a:ea typeface="AECOM Sans" panose="020B0504020202020204" pitchFamily="34" charset="0"/>
                <a:cs typeface="Arial" panose="020B0604020202020204" pitchFamily="34" charset="0"/>
              </a:rPr>
              <a:t>Operator Recognition Scheme (FORS)</a:t>
            </a:r>
          </a:p>
        </p:txBody>
      </p:sp>
      <p:sp>
        <p:nvSpPr>
          <p:cNvPr id="4" name="Rectangle 3"/>
          <p:cNvSpPr/>
          <p:nvPr/>
        </p:nvSpPr>
        <p:spPr>
          <a:xfrm>
            <a:off x="412409" y="1160060"/>
            <a:ext cx="8388000" cy="297521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46285" y="1161939"/>
            <a:ext cx="8351882" cy="3216265"/>
          </a:xfrm>
          <a:prstGeom prst="rect">
            <a:avLst/>
          </a:prstGeom>
          <a:noFill/>
        </p:spPr>
        <p:txBody>
          <a:bodyPr wrap="square" rtlCol="0">
            <a:spAutoFit/>
          </a:bodyPr>
          <a:lstStyle/>
          <a:p>
            <a:pPr marL="0" lvl="1" indent="-539568">
              <a:spcBef>
                <a:spcPts val="0"/>
              </a:spcBef>
              <a:spcAft>
                <a:spcPts val="600"/>
              </a:spcAft>
              <a:buNone/>
              <a:defRPr/>
            </a:pPr>
            <a:r>
              <a:rPr lang="en-GB" b="1" dirty="0">
                <a:solidFill>
                  <a:srgbClr val="000000"/>
                </a:solidFill>
                <a:latin typeface="Arial" panose="020B0604020202020204" pitchFamily="34" charset="0"/>
                <a:ea typeface="AECOM Sans" pitchFamily="34" charset="0"/>
                <a:cs typeface="Arial" panose="020B0604020202020204" pitchFamily="34" charset="0"/>
              </a:rPr>
              <a:t>FORS is </a:t>
            </a:r>
            <a:r>
              <a:rPr lang="en-GB" b="1" dirty="0" smtClean="0">
                <a:solidFill>
                  <a:srgbClr val="000000"/>
                </a:solidFill>
                <a:latin typeface="Arial" panose="020B0604020202020204" pitchFamily="34" charset="0"/>
                <a:ea typeface="AECOM Sans" pitchFamily="34" charset="0"/>
                <a:cs typeface="Arial" panose="020B0604020202020204" pitchFamily="34" charset="0"/>
              </a:rPr>
              <a:t>important </a:t>
            </a:r>
            <a:r>
              <a:rPr lang="en-GB" b="1" dirty="0">
                <a:solidFill>
                  <a:srgbClr val="000000"/>
                </a:solidFill>
                <a:latin typeface="Arial" panose="020B0604020202020204" pitchFamily="34" charset="0"/>
                <a:ea typeface="AECOM Sans" pitchFamily="34" charset="0"/>
                <a:cs typeface="Arial" panose="020B0604020202020204" pitchFamily="34" charset="0"/>
              </a:rPr>
              <a:t>to our company because it helps us:</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Demonstrate </a:t>
            </a:r>
            <a:r>
              <a:rPr lang="en-GB" sz="2000" dirty="0">
                <a:solidFill>
                  <a:srgbClr val="000000"/>
                </a:solidFill>
                <a:latin typeface="Arial" panose="020B0604020202020204" pitchFamily="34" charset="0"/>
                <a:ea typeface="AECOM Sans" pitchFamily="34" charset="0"/>
                <a:cs typeface="Arial" panose="020B0604020202020204" pitchFamily="34" charset="0"/>
              </a:rPr>
              <a:t>the quality of our operation</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Improve </a:t>
            </a:r>
            <a:r>
              <a:rPr lang="en-GB" sz="2000" dirty="0">
                <a:solidFill>
                  <a:srgbClr val="000000"/>
                </a:solidFill>
                <a:latin typeface="Arial" panose="020B0604020202020204" pitchFamily="34" charset="0"/>
                <a:ea typeface="AECOM Sans" pitchFamily="34" charset="0"/>
                <a:cs typeface="Arial" panose="020B0604020202020204" pitchFamily="34" charset="0"/>
              </a:rPr>
              <a:t>our road safety record</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To </a:t>
            </a:r>
            <a:r>
              <a:rPr lang="en-GB" sz="2000" dirty="0">
                <a:solidFill>
                  <a:srgbClr val="000000"/>
                </a:solidFill>
                <a:latin typeface="Arial" panose="020B0604020202020204" pitchFamily="34" charset="0"/>
                <a:ea typeface="AECOM Sans" pitchFamily="34" charset="0"/>
                <a:cs typeface="Arial" panose="020B0604020202020204" pitchFamily="34" charset="0"/>
              </a:rPr>
              <a:t>win / maintain work</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Remain </a:t>
            </a:r>
            <a:r>
              <a:rPr lang="en-GB" sz="2000" dirty="0">
                <a:solidFill>
                  <a:srgbClr val="000000"/>
                </a:solidFill>
                <a:latin typeface="Arial" panose="020B0604020202020204" pitchFamily="34" charset="0"/>
                <a:ea typeface="AECOM Sans" pitchFamily="34" charset="0"/>
                <a:cs typeface="Arial" panose="020B0604020202020204" pitchFamily="34" charset="0"/>
              </a:rPr>
              <a:t>legally </a:t>
            </a:r>
            <a:r>
              <a:rPr lang="en-GB" sz="2000" dirty="0" smtClean="0">
                <a:solidFill>
                  <a:srgbClr val="000000"/>
                </a:solidFill>
                <a:latin typeface="Arial" panose="020B0604020202020204" pitchFamily="34" charset="0"/>
                <a:ea typeface="AECOM Sans" pitchFamily="34" charset="0"/>
                <a:cs typeface="Arial" panose="020B0604020202020204" pitchFamily="34" charset="0"/>
              </a:rPr>
              <a:t>compliant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Become </a:t>
            </a:r>
            <a:r>
              <a:rPr lang="en-GB" sz="2000" dirty="0">
                <a:solidFill>
                  <a:srgbClr val="000000"/>
                </a:solidFill>
                <a:latin typeface="Arial" panose="020B0604020202020204" pitchFamily="34" charset="0"/>
                <a:ea typeface="AECOM Sans" pitchFamily="34" charset="0"/>
                <a:cs typeface="Arial" panose="020B0604020202020204" pitchFamily="34" charset="0"/>
              </a:rPr>
              <a:t>more efficient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Reduce </a:t>
            </a:r>
            <a:r>
              <a:rPr lang="en-GB" sz="2000" dirty="0">
                <a:solidFill>
                  <a:srgbClr val="000000"/>
                </a:solidFill>
                <a:latin typeface="Arial" panose="020B0604020202020204" pitchFamily="34" charset="0"/>
                <a:ea typeface="AECOM Sans" pitchFamily="34" charset="0"/>
                <a:cs typeface="Arial" panose="020B0604020202020204" pitchFamily="34" charset="0"/>
              </a:rPr>
              <a:t>our environmental impacts</a:t>
            </a:r>
          </a:p>
          <a:p>
            <a:endParaRPr lang="en-GB" dirty="0"/>
          </a:p>
        </p:txBody>
      </p:sp>
      <p:sp>
        <p:nvSpPr>
          <p:cNvPr id="6" name="Rectangle 5"/>
          <p:cNvSpPr/>
          <p:nvPr/>
        </p:nvSpPr>
        <p:spPr>
          <a:xfrm>
            <a:off x="393704" y="4225497"/>
            <a:ext cx="8388000" cy="1450905"/>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spcBef>
                <a:spcPts val="0"/>
              </a:spcBef>
              <a:spcAft>
                <a:spcPts val="0"/>
              </a:spcAft>
              <a:buNone/>
              <a:defRPr/>
            </a:pPr>
            <a:r>
              <a:rPr lang="en-GB" sz="2000" b="1" dirty="0" smtClean="0">
                <a:solidFill>
                  <a:srgbClr val="000000"/>
                </a:solidFill>
                <a:latin typeface="Arial" panose="020B0604020202020204" pitchFamily="34" charset="0"/>
                <a:ea typeface="AECOM Sans" panose="020B0504020202020204" pitchFamily="34" charset="0"/>
                <a:cs typeface="Arial" panose="020B0604020202020204" pitchFamily="34" charset="0"/>
              </a:rPr>
              <a:t>Requirement</a:t>
            </a:r>
            <a:r>
              <a:rPr lang="en-GB" sz="2000" b="1" dirty="0">
                <a:solidFill>
                  <a:srgbClr val="000000"/>
                </a:solidFill>
                <a:latin typeface="Arial" panose="020B0604020202020204" pitchFamily="34" charset="0"/>
                <a:ea typeface="AECOM Sans" panose="020B0504020202020204" pitchFamily="34" charset="0"/>
                <a:cs typeface="Arial" panose="020B0604020202020204" pitchFamily="34" charset="0"/>
              </a:rPr>
              <a:t>:</a:t>
            </a:r>
          </a:p>
          <a:p>
            <a:pPr marL="0" lvl="1" indent="-539568">
              <a:spcBef>
                <a:spcPts val="0"/>
              </a:spcBef>
              <a:spcAft>
                <a:spcPts val="0"/>
              </a:spcAft>
              <a:buNone/>
              <a:defRPr/>
            </a:pP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Fleet operators shall ensure that vehicles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are checked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before each shift.</a:t>
            </a:r>
            <a:endParaRPr lang="en-GB" dirty="0"/>
          </a:p>
        </p:txBody>
      </p:sp>
      <p:pic>
        <p:nvPicPr>
          <p:cNvPr id="8" name="Picture 2"/>
          <p:cNvPicPr>
            <a:picLocks noChangeAspect="1" noChangeArrowheads="1"/>
          </p:cNvPicPr>
          <p:nvPr/>
        </p:nvPicPr>
        <p:blipFill>
          <a:blip r:embed="rId3" cstate="print"/>
          <a:srcRect/>
          <a:stretch>
            <a:fillRect/>
          </a:stretch>
        </p:blipFill>
        <p:spPr bwMode="auto">
          <a:xfrm rot="5400000">
            <a:off x="295129" y="5963474"/>
            <a:ext cx="963824" cy="704551"/>
          </a:xfrm>
          <a:prstGeom prst="rect">
            <a:avLst/>
          </a:prstGeom>
          <a:noFill/>
          <a:ln w="9525">
            <a:noFill/>
            <a:miter lim="800000"/>
            <a:headEnd/>
            <a:tailEnd/>
          </a:ln>
        </p:spPr>
      </p:pic>
      <p:sp>
        <p:nvSpPr>
          <p:cNvPr id="9" name="Rectangle 8"/>
          <p:cNvSpPr/>
          <p:nvPr/>
        </p:nvSpPr>
        <p:spPr bwMode="auto">
          <a:xfrm>
            <a:off x="415703" y="1717487"/>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0" name="Rectangle 9"/>
          <p:cNvSpPr/>
          <p:nvPr/>
        </p:nvSpPr>
        <p:spPr bwMode="auto">
          <a:xfrm>
            <a:off x="416814" y="2082243"/>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416814" y="2475065"/>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416814" y="2863800"/>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423687" y="3237511"/>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4" name="Rectangle 13"/>
          <p:cNvSpPr/>
          <p:nvPr/>
        </p:nvSpPr>
        <p:spPr bwMode="auto">
          <a:xfrm>
            <a:off x="423687" y="3619174"/>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351043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768" y="1530509"/>
            <a:ext cx="8388000" cy="428384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60341" y="2248213"/>
            <a:ext cx="4189790" cy="3701315"/>
          </a:xfrm>
        </p:spPr>
        <p:txBody>
          <a:bodyPr/>
          <a:lstStyle/>
          <a:p>
            <a:pPr marL="0" lvl="1" indent="0">
              <a:lnSpc>
                <a:spcPct val="90000"/>
              </a:lnSpc>
              <a:spcAft>
                <a:spcPts val="500"/>
              </a:spcAft>
              <a:buNone/>
              <a:defRPr/>
            </a:pPr>
            <a:r>
              <a:rPr lang="en-GB" dirty="0">
                <a:latin typeface="Arial" panose="020B0604020202020204" pitchFamily="34" charset="0"/>
                <a:ea typeface="AECOM Sans" panose="020B0504020202020204" pitchFamily="34" charset="0"/>
                <a:cs typeface="Arial" panose="020B0604020202020204" pitchFamily="34" charset="0"/>
              </a:rPr>
              <a:t>The aim of this toolbox talk is to ensure that </a:t>
            </a:r>
            <a:r>
              <a:rPr lang="en-GB" b="1" dirty="0">
                <a:latin typeface="Arial" panose="020B0604020202020204" pitchFamily="34" charset="0"/>
                <a:ea typeface="AECOM Sans" panose="020B0504020202020204" pitchFamily="34" charset="0"/>
                <a:cs typeface="Arial" panose="020B0604020202020204" pitchFamily="34" charset="0"/>
              </a:rPr>
              <a:t>vehicles are inspected</a:t>
            </a:r>
            <a:r>
              <a:rPr lang="en-GB" dirty="0">
                <a:latin typeface="Arial" panose="020B0604020202020204" pitchFamily="34" charset="0"/>
                <a:ea typeface="AECOM Sans" panose="020B0504020202020204" pitchFamily="34" charset="0"/>
                <a:cs typeface="Arial" panose="020B0604020202020204" pitchFamily="34" charset="0"/>
              </a:rPr>
              <a:t> for safety by competent drivers and </a:t>
            </a:r>
            <a:r>
              <a:rPr lang="en-GB" b="1" dirty="0">
                <a:latin typeface="Arial" panose="020B0604020202020204" pitchFamily="34" charset="0"/>
                <a:ea typeface="AECOM Sans" panose="020B0504020202020204" pitchFamily="34" charset="0"/>
                <a:cs typeface="Arial" panose="020B0604020202020204" pitchFamily="34" charset="0"/>
              </a:rPr>
              <a:t>defects rectified </a:t>
            </a:r>
            <a:r>
              <a:rPr lang="en-GB" dirty="0">
                <a:latin typeface="Arial" panose="020B0604020202020204" pitchFamily="34" charset="0"/>
                <a:ea typeface="AECOM Sans" panose="020B0504020202020204" pitchFamily="34" charset="0"/>
                <a:cs typeface="Arial" panose="020B0604020202020204" pitchFamily="34" charset="0"/>
              </a:rPr>
              <a:t>by competent persons prior to usage on each shift to ensure the safety of operations.</a:t>
            </a: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Aim of toolbox talk</a:t>
            </a:r>
          </a:p>
        </p:txBody>
      </p:sp>
      <p:sp>
        <p:nvSpPr>
          <p:cNvPr id="14" name="Rectangle 13"/>
          <p:cNvSpPr/>
          <p:nvPr/>
        </p:nvSpPr>
        <p:spPr bwMode="auto">
          <a:xfrm rot="1277617">
            <a:off x="5196647" y="1240517"/>
            <a:ext cx="483130" cy="498792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267291" y="233742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81" t="340" r="3081" b="-340"/>
          <a:stretch/>
        </p:blipFill>
        <p:spPr bwMode="auto">
          <a:xfrm flipH="1">
            <a:off x="4843178" y="1545059"/>
            <a:ext cx="5922587" cy="4283841"/>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611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768" y="1530509"/>
            <a:ext cx="8388000" cy="428384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60341" y="2236321"/>
            <a:ext cx="4189790" cy="3701315"/>
          </a:xfrm>
        </p:spPr>
        <p:txBody>
          <a:bodyPr/>
          <a:lstStyle/>
          <a:p>
            <a:pPr marL="0" lvl="1" indent="0">
              <a:spcBef>
                <a:spcPts val="0"/>
              </a:spcBef>
              <a:spcAft>
                <a:spcPts val="1200"/>
              </a:spcAft>
              <a:buNone/>
              <a:defRPr/>
            </a:pPr>
            <a:r>
              <a:rPr lang="en-GB" sz="2100" dirty="0">
                <a:latin typeface="Arial" panose="020B0604020202020204" pitchFamily="34" charset="0"/>
                <a:ea typeface="AECOM Sans" panose="020B0504020202020204" pitchFamily="34" charset="0"/>
                <a:cs typeface="Arial" panose="020B0604020202020204" pitchFamily="34" charset="0"/>
              </a:rPr>
              <a:t>This toolbox talk </a:t>
            </a:r>
            <a:r>
              <a:rPr lang="en-GB" sz="2100" dirty="0" smtClean="0">
                <a:latin typeface="Arial" panose="020B0604020202020204" pitchFamily="34" charset="0"/>
                <a:ea typeface="AECOM Sans" panose="020B0504020202020204" pitchFamily="34" charset="0"/>
                <a:cs typeface="Arial" panose="020B0604020202020204" pitchFamily="34" charset="0"/>
              </a:rPr>
              <a:t>covers:</a:t>
            </a:r>
          </a:p>
          <a:p>
            <a:pPr marL="0" lvl="1" indent="0">
              <a:spcBef>
                <a:spcPts val="0"/>
              </a:spcBef>
              <a:spcAft>
                <a:spcPts val="1200"/>
              </a:spcAft>
              <a:buNone/>
              <a:defRPr/>
            </a:pPr>
            <a:r>
              <a:rPr lang="en-GB" sz="2100" dirty="0" smtClean="0">
                <a:latin typeface="Arial" panose="020B0604020202020204" pitchFamily="34" charset="0"/>
                <a:ea typeface="AECOM Sans" panose="020B0504020202020204" pitchFamily="34" charset="0"/>
                <a:cs typeface="Arial" panose="020B0604020202020204" pitchFamily="34" charset="0"/>
              </a:rPr>
              <a:t>What, and how check </a:t>
            </a:r>
            <a:r>
              <a:rPr lang="en-GB" sz="2100" dirty="0">
                <a:latin typeface="Arial" panose="020B0604020202020204" pitchFamily="34" charset="0"/>
                <a:ea typeface="AECOM Sans" panose="020B0504020202020204" pitchFamily="34" charset="0"/>
                <a:cs typeface="Arial" panose="020B0604020202020204" pitchFamily="34" charset="0"/>
              </a:rPr>
              <a:t>the vehicle for </a:t>
            </a:r>
            <a:r>
              <a:rPr lang="en-GB" sz="2100" dirty="0" smtClean="0">
                <a:latin typeface="Arial" panose="020B0604020202020204" pitchFamily="34" charset="0"/>
                <a:ea typeface="AECOM Sans" panose="020B0504020202020204" pitchFamily="34" charset="0"/>
                <a:cs typeface="Arial" panose="020B0604020202020204" pitchFamily="34" charset="0"/>
              </a:rPr>
              <a:t>roadworthiness.</a:t>
            </a:r>
          </a:p>
          <a:p>
            <a:pPr marL="0" lvl="1" indent="0">
              <a:spcBef>
                <a:spcPts val="0"/>
              </a:spcBef>
              <a:spcAft>
                <a:spcPts val="1200"/>
              </a:spcAft>
              <a:buNone/>
              <a:defRPr/>
            </a:pPr>
            <a:r>
              <a:rPr lang="en-GB" sz="2100" dirty="0">
                <a:latin typeface="Arial" panose="020B0604020202020204" pitchFamily="34" charset="0"/>
                <a:ea typeface="AECOM Sans" panose="020B0504020202020204" pitchFamily="34" charset="0"/>
                <a:cs typeface="Arial" panose="020B0604020202020204" pitchFamily="34" charset="0"/>
              </a:rPr>
              <a:t>H</a:t>
            </a:r>
            <a:r>
              <a:rPr lang="en-GB" sz="2100" dirty="0" smtClean="0">
                <a:latin typeface="Arial" panose="020B0604020202020204" pitchFamily="34" charset="0"/>
                <a:ea typeface="AECOM Sans" panose="020B0504020202020204" pitchFamily="34" charset="0"/>
                <a:cs typeface="Arial" panose="020B0604020202020204" pitchFamily="34" charset="0"/>
              </a:rPr>
              <a:t>ow </a:t>
            </a:r>
            <a:r>
              <a:rPr lang="en-GB" sz="2100" dirty="0">
                <a:latin typeface="Arial" panose="020B0604020202020204" pitchFamily="34" charset="0"/>
                <a:ea typeface="AECOM Sans" panose="020B0504020202020204" pitchFamily="34" charset="0"/>
                <a:cs typeface="Arial" panose="020B0604020202020204" pitchFamily="34" charset="0"/>
              </a:rPr>
              <a:t>to report any defects. </a:t>
            </a:r>
          </a:p>
          <a:p>
            <a:pPr marL="0" lvl="1" indent="0">
              <a:spcBef>
                <a:spcPts val="0"/>
              </a:spcBef>
              <a:spcAft>
                <a:spcPts val="1200"/>
              </a:spcAft>
              <a:buNone/>
              <a:defRPr/>
            </a:pPr>
            <a:r>
              <a:rPr lang="en-GB" sz="2100" b="1" dirty="0" smtClean="0">
                <a:latin typeface="Arial" panose="020B0604020202020204" pitchFamily="34" charset="0"/>
                <a:ea typeface="AECOM Sans" panose="020B0504020202020204" pitchFamily="34" charset="0"/>
                <a:cs typeface="Arial" panose="020B0604020202020204" pitchFamily="34" charset="0"/>
              </a:rPr>
              <a:t>Our </a:t>
            </a:r>
            <a:r>
              <a:rPr lang="en-GB" sz="2100" b="1" dirty="0">
                <a:latin typeface="Arial" panose="020B0604020202020204" pitchFamily="34" charset="0"/>
                <a:ea typeface="AECOM Sans" panose="020B0504020202020204" pitchFamily="34" charset="0"/>
                <a:cs typeface="Arial" panose="020B0604020202020204" pitchFamily="34" charset="0"/>
              </a:rPr>
              <a:t>vehicles are an important asset.  As such they need to be looked </a:t>
            </a:r>
            <a:r>
              <a:rPr lang="en-GB" sz="2100" b="1" dirty="0" smtClean="0">
                <a:latin typeface="Arial" panose="020B0604020202020204" pitchFamily="34" charset="0"/>
                <a:ea typeface="AECOM Sans" panose="020B0504020202020204" pitchFamily="34" charset="0"/>
                <a:cs typeface="Arial" panose="020B0604020202020204" pitchFamily="34" charset="0"/>
              </a:rPr>
              <a:t>after</a:t>
            </a:r>
            <a:endParaRPr lang="en-GB" b="1" dirty="0">
              <a:latin typeface="Arial" panose="020B0604020202020204" pitchFamily="34" charset="0"/>
              <a:ea typeface="AECOM Sans" panose="020B0504020202020204" pitchFamily="34" charset="0"/>
              <a:cs typeface="Arial" panose="020B0604020202020204" pitchFamily="34" charset="0"/>
            </a:endParaRPr>
          </a:p>
        </p:txBody>
      </p:sp>
      <p:sp>
        <p:nvSpPr>
          <p:cNvPr id="9" name="TextBox 8"/>
          <p:cNvSpPr txBox="1"/>
          <p:nvPr/>
        </p:nvSpPr>
        <p:spPr>
          <a:xfrm>
            <a:off x="560341"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How this toolbox talk will help you</a:t>
            </a:r>
          </a:p>
        </p:txBody>
      </p:sp>
      <p:sp>
        <p:nvSpPr>
          <p:cNvPr id="14" name="Rectangle 13"/>
          <p:cNvSpPr/>
          <p:nvPr/>
        </p:nvSpPr>
        <p:spPr bwMode="auto">
          <a:xfrm rot="1277617">
            <a:off x="5196647" y="1240517"/>
            <a:ext cx="483130" cy="498792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261124" y="283617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30" b="6246"/>
          <a:stretch/>
        </p:blipFill>
        <p:spPr bwMode="auto">
          <a:xfrm>
            <a:off x="4900540" y="1530510"/>
            <a:ext cx="6357955" cy="4283840"/>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47133" y="359421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2635402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62981" y="1246298"/>
            <a:ext cx="8388000" cy="1081266"/>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362981" y="2410691"/>
            <a:ext cx="8388000" cy="3841828"/>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63802" y="2601367"/>
            <a:ext cx="4233133" cy="2677022"/>
          </a:xfrm>
        </p:spPr>
        <p:txBody>
          <a:bodyPr/>
          <a:lstStyle/>
          <a:p>
            <a:pPr marL="0" lvl="1" indent="0">
              <a:spcBef>
                <a:spcPts val="0"/>
              </a:spcBef>
              <a:spcAft>
                <a:spcPts val="600"/>
              </a:spcAft>
              <a:buNone/>
            </a:pPr>
            <a:r>
              <a:rPr lang="en-GB" sz="2000" b="1" dirty="0"/>
              <a:t>A daily walk around check will help to ensure that the vehicle is</a:t>
            </a:r>
            <a:r>
              <a:rPr lang="en-GB" sz="2000" b="1" dirty="0" smtClean="0"/>
              <a:t>:</a:t>
            </a:r>
            <a:endParaRPr lang="en-GB" sz="2000" b="1" dirty="0"/>
          </a:p>
          <a:p>
            <a:pPr marL="0" lvl="1" indent="0">
              <a:spcBef>
                <a:spcPts val="0"/>
              </a:spcBef>
              <a:spcAft>
                <a:spcPts val="600"/>
              </a:spcAft>
              <a:buNone/>
            </a:pPr>
            <a:r>
              <a:rPr lang="en-GB" sz="2000" dirty="0"/>
              <a:t>Clean</a:t>
            </a:r>
          </a:p>
          <a:p>
            <a:pPr marL="0" lvl="1" indent="0">
              <a:spcBef>
                <a:spcPts val="0"/>
              </a:spcBef>
              <a:spcAft>
                <a:spcPts val="600"/>
              </a:spcAft>
              <a:buNone/>
            </a:pPr>
            <a:r>
              <a:rPr lang="en-GB" sz="2000" dirty="0"/>
              <a:t>Roadworthy</a:t>
            </a:r>
          </a:p>
          <a:p>
            <a:pPr marL="0" lvl="1" indent="0">
              <a:spcBef>
                <a:spcPts val="0"/>
              </a:spcBef>
              <a:spcAft>
                <a:spcPts val="600"/>
              </a:spcAft>
              <a:buNone/>
            </a:pPr>
            <a:r>
              <a:rPr lang="en-GB" sz="2000" dirty="0"/>
              <a:t>Safe to drive</a:t>
            </a:r>
          </a:p>
          <a:p>
            <a:pPr marL="0" lvl="1" indent="0">
              <a:spcBef>
                <a:spcPts val="0"/>
              </a:spcBef>
              <a:spcAft>
                <a:spcPts val="600"/>
              </a:spcAft>
              <a:buNone/>
            </a:pPr>
            <a:r>
              <a:rPr lang="en-GB" sz="2000" dirty="0" smtClean="0"/>
              <a:t>Legal</a:t>
            </a:r>
            <a:endParaRPr lang="en-GB" sz="2000" dirty="0"/>
          </a:p>
          <a:p>
            <a:pPr marL="0" lvl="1" indent="0">
              <a:spcBef>
                <a:spcPts val="0"/>
              </a:spcBef>
              <a:spcAft>
                <a:spcPts val="600"/>
              </a:spcAft>
              <a:buNone/>
            </a:pPr>
            <a:r>
              <a:rPr lang="en-GB" sz="2000" b="1" dirty="0"/>
              <a:t>It also helps to</a:t>
            </a:r>
            <a:r>
              <a:rPr lang="en-GB" sz="2000" b="1" dirty="0" smtClean="0"/>
              <a:t>:</a:t>
            </a:r>
            <a:endParaRPr lang="en-GB" sz="2000" b="1" dirty="0"/>
          </a:p>
          <a:p>
            <a:pPr marL="0" lvl="1" indent="0">
              <a:spcBef>
                <a:spcPts val="0"/>
              </a:spcBef>
              <a:spcAft>
                <a:spcPts val="600"/>
              </a:spcAft>
              <a:buNone/>
            </a:pPr>
            <a:r>
              <a:rPr lang="en-GB" sz="2000" dirty="0"/>
              <a:t>Highlight and fix any defects</a:t>
            </a:r>
          </a:p>
          <a:p>
            <a:pPr marL="0" lvl="1" indent="0">
              <a:spcBef>
                <a:spcPts val="0"/>
              </a:spcBef>
              <a:spcAft>
                <a:spcPts val="600"/>
              </a:spcAft>
              <a:buNone/>
            </a:pPr>
            <a:r>
              <a:rPr lang="en-GB" sz="2000" dirty="0"/>
              <a:t>Reduce maintenance costs / vehicle downtime</a:t>
            </a:r>
          </a:p>
          <a:p>
            <a:pPr marL="0" lvl="1" indent="0">
              <a:buNone/>
            </a:pPr>
            <a:endParaRPr lang="en-GB" sz="2000" dirty="0"/>
          </a:p>
        </p:txBody>
      </p:sp>
      <p:sp>
        <p:nvSpPr>
          <p:cNvPr id="20" name="Rectangle 19"/>
          <p:cNvSpPr/>
          <p:nvPr/>
        </p:nvSpPr>
        <p:spPr bwMode="auto">
          <a:xfrm>
            <a:off x="368979" y="377665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Rectangle 20"/>
          <p:cNvSpPr/>
          <p:nvPr/>
        </p:nvSpPr>
        <p:spPr bwMode="auto">
          <a:xfrm>
            <a:off x="368070" y="339336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2" name="Rectangle 21"/>
          <p:cNvSpPr/>
          <p:nvPr/>
        </p:nvSpPr>
        <p:spPr bwMode="auto">
          <a:xfrm>
            <a:off x="368979" y="415555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3" name="Rectangle 22"/>
          <p:cNvSpPr/>
          <p:nvPr/>
        </p:nvSpPr>
        <p:spPr bwMode="auto">
          <a:xfrm>
            <a:off x="368979" y="532763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7" name="Content Placeholder 2"/>
          <p:cNvSpPr txBox="1">
            <a:spLocks/>
          </p:cNvSpPr>
          <p:nvPr/>
        </p:nvSpPr>
        <p:spPr bwMode="auto">
          <a:xfrm>
            <a:off x="441325" y="1335640"/>
            <a:ext cx="5665805" cy="86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600"/>
              </a:spcBef>
              <a:spcAft>
                <a:spcPct val="0"/>
              </a:spcAft>
              <a:defRPr sz="3200" baseline="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a:lstStyle>
          <a:p>
            <a:r>
              <a:rPr lang="en-GB" sz="1850" dirty="0"/>
              <a:t>It’s estimated that </a:t>
            </a:r>
            <a:r>
              <a:rPr lang="en-GB" sz="1850" b="1" dirty="0"/>
              <a:t>85% of roadworthiness infringements </a:t>
            </a:r>
            <a:r>
              <a:rPr lang="en-GB" sz="1850" dirty="0"/>
              <a:t>could be avoided if the driver does a walkaround check before starting the journey</a:t>
            </a:r>
          </a:p>
        </p:txBody>
      </p:sp>
      <p:sp>
        <p:nvSpPr>
          <p:cNvPr id="17" name="Rectangle 16"/>
          <p:cNvSpPr/>
          <p:nvPr/>
        </p:nvSpPr>
        <p:spPr bwMode="auto">
          <a:xfrm rot="1277617">
            <a:off x="5248092" y="960282"/>
            <a:ext cx="483130" cy="55890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38" name="Title 6"/>
          <p:cNvSpPr>
            <a:spLocks noGrp="1"/>
          </p:cNvSpPr>
          <p:nvPr>
            <p:ph type="title"/>
          </p:nvPr>
        </p:nvSpPr>
        <p:spPr bwMode="auto">
          <a:xfrm>
            <a:off x="442181" y="322137"/>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Why we carry out a daily walkaround check?</a:t>
            </a:r>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19641" r="-19641"/>
          <a:stretch/>
        </p:blipFill>
        <p:spPr>
          <a:xfrm>
            <a:off x="4706994" y="1240942"/>
            <a:ext cx="6662060" cy="4996545"/>
          </a:xfrm>
          <a:prstGeom prst="trapezoid">
            <a:avLst>
              <a:gd name="adj" fmla="val 39431"/>
            </a:avLst>
          </a:prstGeom>
        </p:spPr>
      </p:pic>
      <p:sp>
        <p:nvSpPr>
          <p:cNvPr id="13" name="Rectangle 12"/>
          <p:cNvSpPr/>
          <p:nvPr/>
        </p:nvSpPr>
        <p:spPr bwMode="auto">
          <a:xfrm>
            <a:off x="372681" y="452337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Rectangle 13"/>
          <p:cNvSpPr/>
          <p:nvPr/>
        </p:nvSpPr>
        <p:spPr bwMode="auto">
          <a:xfrm>
            <a:off x="374856" y="569405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1636301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 y="1211281"/>
            <a:ext cx="9144000" cy="5617030"/>
          </a:xfrm>
          <a:prstGeom prst="rect">
            <a:avLst/>
          </a:prstGeom>
          <a:noFill/>
          <a:ln w="9525">
            <a:noFill/>
            <a:miter lim="800000"/>
            <a:headEnd/>
            <a:tailEnd/>
          </a:ln>
        </p:spPr>
      </p:pic>
      <p:sp>
        <p:nvSpPr>
          <p:cNvPr id="5" name="Title 6"/>
          <p:cNvSpPr>
            <a:spLocks noGrp="1"/>
          </p:cNvSpPr>
          <p:nvPr>
            <p:ph type="title"/>
          </p:nvPr>
        </p:nvSpPr>
        <p:spPr bwMode="auto">
          <a:xfrm>
            <a:off x="442181" y="322138"/>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a:solidFill>
                  <a:srgbClr val="00B0F0"/>
                </a:solidFill>
                <a:latin typeface="Arial" panose="020B0604020202020204" pitchFamily="34" charset="0"/>
                <a:ea typeface="AECOM Sans" panose="020B0504020202020204" pitchFamily="34" charset="0"/>
                <a:cs typeface="Arial" panose="020B0604020202020204" pitchFamily="34" charset="0"/>
              </a:rPr>
              <a:t>Walkaround check for lorry</a:t>
            </a:r>
            <a:endParaRPr lang="en-GB" altLang="en-US" sz="3000" dirty="0" smtClean="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Tree>
    <p:extLst>
      <p:ext uri="{BB962C8B-B14F-4D97-AF65-F5344CB8AC3E}">
        <p14:creationId xmlns:p14="http://schemas.microsoft.com/office/powerpoint/2010/main" val="15195375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1116281"/>
            <a:ext cx="9143999" cy="5694219"/>
          </a:xfrm>
          <a:prstGeom prst="rect">
            <a:avLst/>
          </a:prstGeom>
          <a:noFill/>
          <a:ln w="9525">
            <a:noFill/>
            <a:miter lim="800000"/>
            <a:headEnd/>
            <a:tailEnd/>
          </a:ln>
        </p:spPr>
      </p:pic>
      <p:sp>
        <p:nvSpPr>
          <p:cNvPr id="5" name="Title 6"/>
          <p:cNvSpPr>
            <a:spLocks noGrp="1"/>
          </p:cNvSpPr>
          <p:nvPr>
            <p:ph type="title"/>
          </p:nvPr>
        </p:nvSpPr>
        <p:spPr bwMode="auto">
          <a:xfrm>
            <a:off x="442181" y="322138"/>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a:solidFill>
                  <a:srgbClr val="00B0F0"/>
                </a:solidFill>
                <a:latin typeface="Arial" panose="020B0604020202020204" pitchFamily="34" charset="0"/>
                <a:ea typeface="AECOM Sans" panose="020B0504020202020204" pitchFamily="34" charset="0"/>
                <a:cs typeface="Arial" panose="020B0604020202020204" pitchFamily="34" charset="0"/>
              </a:rPr>
              <a:t>Walkaround check for </a:t>
            </a:r>
            <a:r>
              <a:rPr lang="en-GB" altLang="en-US"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van</a:t>
            </a:r>
          </a:p>
        </p:txBody>
      </p:sp>
    </p:spTree>
    <p:extLst>
      <p:ext uri="{BB962C8B-B14F-4D97-AF65-F5344CB8AC3E}">
        <p14:creationId xmlns:p14="http://schemas.microsoft.com/office/powerpoint/2010/main" val="5557185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113" t="8648" r="14552"/>
          <a:stretch/>
        </p:blipFill>
        <p:spPr bwMode="auto">
          <a:xfrm>
            <a:off x="0" y="1104405"/>
            <a:ext cx="9144000" cy="574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6"/>
          <p:cNvSpPr>
            <a:spLocks noGrp="1"/>
          </p:cNvSpPr>
          <p:nvPr>
            <p:ph type="title"/>
          </p:nvPr>
        </p:nvSpPr>
        <p:spPr bwMode="auto">
          <a:xfrm>
            <a:off x="442181" y="322138"/>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a:solidFill>
                  <a:srgbClr val="00B0F0"/>
                </a:solidFill>
                <a:latin typeface="Arial" panose="020B0604020202020204" pitchFamily="34" charset="0"/>
                <a:ea typeface="AECOM Sans" panose="020B0504020202020204" pitchFamily="34" charset="0"/>
                <a:cs typeface="Arial" panose="020B0604020202020204" pitchFamily="34" charset="0"/>
              </a:rPr>
              <a:t>Walkaround check for </a:t>
            </a:r>
            <a:r>
              <a:rPr lang="en-GB" altLang="en-US"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PSV</a:t>
            </a:r>
          </a:p>
        </p:txBody>
      </p:sp>
    </p:spTree>
    <p:extLst>
      <p:ext uri="{BB962C8B-B14F-4D97-AF65-F5344CB8AC3E}">
        <p14:creationId xmlns:p14="http://schemas.microsoft.com/office/powerpoint/2010/main" val="23015072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86" y="328604"/>
            <a:ext cx="8153400" cy="663146"/>
          </a:xfrm>
        </p:spPr>
        <p:txBody>
          <a:bodyPr/>
          <a:lstStyle/>
          <a:p>
            <a:r>
              <a:rPr lang="en-GB" sz="28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As a driver…</a:t>
            </a:r>
            <a:endPar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4" name="Rectangle 3"/>
          <p:cNvSpPr/>
          <p:nvPr/>
        </p:nvSpPr>
        <p:spPr>
          <a:xfrm>
            <a:off x="375391" y="1192562"/>
            <a:ext cx="8495092" cy="3747573"/>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609600" y="1354464"/>
            <a:ext cx="8153399" cy="3850618"/>
          </a:xfrm>
        </p:spPr>
        <p:txBody>
          <a:bodyPr/>
          <a:lstStyle/>
          <a:p>
            <a:r>
              <a:rPr lang="en-GB" sz="2000" dirty="0">
                <a:latin typeface="Arial" panose="020B0604020202020204" pitchFamily="34" charset="0"/>
                <a:ea typeface="AECOM Sans" panose="020B0504020202020204" pitchFamily="34" charset="0"/>
                <a:cs typeface="Arial" panose="020B0604020202020204" pitchFamily="34" charset="0"/>
              </a:rPr>
              <a:t>It’s your responsibility to:</a:t>
            </a:r>
          </a:p>
          <a:p>
            <a:r>
              <a:rPr lang="en-GB" sz="2000" dirty="0" smtClean="0">
                <a:latin typeface="Arial" panose="020B0604020202020204" pitchFamily="34" charset="0"/>
                <a:ea typeface="AECOM Sans" panose="020B0504020202020204" pitchFamily="34" charset="0"/>
                <a:cs typeface="Arial" panose="020B0604020202020204" pitchFamily="34" charset="0"/>
              </a:rPr>
              <a:t>Maintain </a:t>
            </a:r>
            <a:r>
              <a:rPr lang="en-GB" sz="2000" dirty="0">
                <a:latin typeface="Arial" panose="020B0604020202020204" pitchFamily="34" charset="0"/>
                <a:ea typeface="AECOM Sans" panose="020B0504020202020204" pitchFamily="34" charset="0"/>
                <a:cs typeface="Arial" panose="020B0604020202020204" pitchFamily="34" charset="0"/>
              </a:rPr>
              <a:t>the roadworthiness of your vehicle. This will help avoid problems with vehicle checks.</a:t>
            </a:r>
          </a:p>
          <a:p>
            <a:r>
              <a:rPr lang="en-GB" sz="2000" dirty="0">
                <a:latin typeface="Arial" panose="020B0604020202020204" pitchFamily="34" charset="0"/>
                <a:ea typeface="AECOM Sans" panose="020B0504020202020204" pitchFamily="34" charset="0"/>
                <a:cs typeface="Arial" panose="020B0604020202020204" pitchFamily="34" charset="0"/>
              </a:rPr>
              <a:t>Ensure your vehicle is safe to drive before setting off on a journey. </a:t>
            </a:r>
          </a:p>
          <a:p>
            <a:r>
              <a:rPr lang="en-GB" sz="2000" dirty="0">
                <a:latin typeface="Arial" panose="020B0604020202020204" pitchFamily="34" charset="0"/>
                <a:ea typeface="AECOM Sans" panose="020B0504020202020204" pitchFamily="34" charset="0"/>
                <a:cs typeface="Arial" panose="020B0604020202020204" pitchFamily="34" charset="0"/>
              </a:rPr>
              <a:t>As part of your walkaround check you should also check that the vehicle is clean on the outside and inside. </a:t>
            </a:r>
          </a:p>
          <a:p>
            <a:r>
              <a:rPr lang="en-GB" sz="2000" dirty="0">
                <a:latin typeface="Arial" panose="020B0604020202020204" pitchFamily="34" charset="0"/>
                <a:ea typeface="AECOM Sans" panose="020B0504020202020204" pitchFamily="34" charset="0"/>
                <a:cs typeface="Arial" panose="020B0604020202020204" pitchFamily="34" charset="0"/>
              </a:rPr>
              <a:t>Daily defect checks are vital, and the results of such checks shall be recorded</a:t>
            </a:r>
          </a:p>
          <a:p>
            <a:endParaRPr lang="en-GB" dirty="0">
              <a:latin typeface="AECOM Sans" panose="020B0504020202020204" pitchFamily="34" charset="0"/>
              <a:ea typeface="AECOM Sans" panose="020B0504020202020204" pitchFamily="34" charset="0"/>
              <a:cs typeface="AECOM Sans" panose="020B0504020202020204" pitchFamily="34" charset="0"/>
            </a:endParaRPr>
          </a:p>
        </p:txBody>
      </p:sp>
      <p:sp>
        <p:nvSpPr>
          <p:cNvPr id="7" name="Rectangle 6"/>
          <p:cNvSpPr/>
          <p:nvPr/>
        </p:nvSpPr>
        <p:spPr bwMode="auto">
          <a:xfrm>
            <a:off x="374203" y="279687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378772" y="198716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1" name="Rectangle 10"/>
          <p:cNvSpPr/>
          <p:nvPr/>
        </p:nvSpPr>
        <p:spPr bwMode="auto">
          <a:xfrm>
            <a:off x="382322" y="330290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a:off x="827583" y="5205082"/>
            <a:ext cx="8042899" cy="1097406"/>
          </a:xfrm>
          <a:prstGeom prst="rect">
            <a:avLst/>
          </a:prstGeom>
          <a:solidFill>
            <a:srgbClr val="FFFFFF"/>
          </a:solid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576000" tIns="45720" rIns="91440" bIns="45720" numCol="1" rtlCol="0" anchor="ctr" anchorCtr="0" compatLnSpc="1">
            <a:prstTxWarp prst="textNoShape">
              <a:avLst/>
            </a:prstTxWarp>
          </a:bodyPr>
          <a:lstStyle/>
          <a:p>
            <a:pPr algn="ctr"/>
            <a:r>
              <a:rPr lang="en-GB" sz="1800" b="1" kern="0" dirty="0">
                <a:solidFill>
                  <a:srgbClr val="000000"/>
                </a:solidFill>
                <a:latin typeface="Arial"/>
                <a:ea typeface="+mn-ea"/>
                <a:cs typeface="Arial"/>
              </a:rPr>
              <a:t>You may be prosecuted for the existence of defects found on the vehicle you drive if you are considered partly or wholly responsible for the existence of them</a:t>
            </a:r>
          </a:p>
        </p:txBody>
      </p:sp>
      <p:grpSp>
        <p:nvGrpSpPr>
          <p:cNvPr id="18" name="Group 17"/>
          <p:cNvGrpSpPr/>
          <p:nvPr/>
        </p:nvGrpSpPr>
        <p:grpSpPr>
          <a:xfrm>
            <a:off x="23744" y="5047014"/>
            <a:ext cx="1508165" cy="1365662"/>
            <a:chOff x="502721" y="4594720"/>
            <a:chExt cx="1182144" cy="1162022"/>
          </a:xfrm>
        </p:grpSpPr>
        <p:sp>
          <p:nvSpPr>
            <p:cNvPr id="19" name="Isosceles Triangle 18"/>
            <p:cNvSpPr/>
            <p:nvPr/>
          </p:nvSpPr>
          <p:spPr bwMode="auto">
            <a:xfrm>
              <a:off x="599665" y="4758267"/>
              <a:ext cx="992068" cy="846667"/>
            </a:xfrm>
            <a:prstGeom prst="triangl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721" y="4594720"/>
              <a:ext cx="1182144" cy="1162022"/>
            </a:xfrm>
            <a:prstGeom prst="rect">
              <a:avLst/>
            </a:prstGeom>
          </p:spPr>
        </p:pic>
      </p:grpSp>
      <p:sp>
        <p:nvSpPr>
          <p:cNvPr id="21" name="Rectangle 20"/>
          <p:cNvSpPr/>
          <p:nvPr/>
        </p:nvSpPr>
        <p:spPr bwMode="auto">
          <a:xfrm>
            <a:off x="379775" y="411227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2556303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Default Theme">
  <a:themeElements>
    <a:clrScheme name="">
      <a:dk1>
        <a:srgbClr val="004080"/>
      </a:dk1>
      <a:lt1>
        <a:srgbClr val="FFFFFF"/>
      </a:lt1>
      <a:dk2>
        <a:srgbClr val="004080"/>
      </a:dk2>
      <a:lt2>
        <a:srgbClr val="808080"/>
      </a:lt2>
      <a:accent1>
        <a:srgbClr val="00CC99"/>
      </a:accent1>
      <a:accent2>
        <a:srgbClr val="3333CC"/>
      </a:accent2>
      <a:accent3>
        <a:srgbClr val="FFFFFF"/>
      </a:accent3>
      <a:accent4>
        <a:srgbClr val="00356C"/>
      </a:accent4>
      <a:accent5>
        <a:srgbClr val="AAE2CA"/>
      </a:accent5>
      <a:accent6>
        <a:srgbClr val="2D2DB9"/>
      </a:accent6>
      <a:hlink>
        <a:srgbClr val="CCCCFF"/>
      </a:hlink>
      <a:folHlink>
        <a:srgbClr val="B2B2B2"/>
      </a:folHlink>
    </a:clrScheme>
    <a:fontScheme name="WS courses">
      <a:majorFont>
        <a:latin typeface="Arial Black"/>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lnDef>
  </a:objectDefaults>
  <a:extraClrSchemeLst>
    <a:extraClrScheme>
      <a:clrScheme name="WS cours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S cours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S cours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S cours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S cours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S cours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S cours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S courses 8">
        <a:dk1>
          <a:srgbClr val="004080"/>
        </a:dk1>
        <a:lt1>
          <a:srgbClr val="FFFFFF"/>
        </a:lt1>
        <a:dk2>
          <a:srgbClr val="004080"/>
        </a:dk2>
        <a:lt2>
          <a:srgbClr val="808080"/>
        </a:lt2>
        <a:accent1>
          <a:srgbClr val="E6E6E6"/>
        </a:accent1>
        <a:accent2>
          <a:srgbClr val="3333CC"/>
        </a:accent2>
        <a:accent3>
          <a:srgbClr val="FFFFFF"/>
        </a:accent3>
        <a:accent4>
          <a:srgbClr val="00356C"/>
        </a:accent4>
        <a:accent5>
          <a:srgbClr val="F0F0F0"/>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4871</TotalTime>
  <Words>2064</Words>
  <Application>Microsoft Office PowerPoint</Application>
  <PresentationFormat>On-screen Show (4:3)</PresentationFormat>
  <Paragraphs>162</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1_Default Theme</vt:lpstr>
      <vt:lpstr>V2 Daily walkaround check</vt:lpstr>
      <vt:lpstr>Fleet Operator Recognition Scheme (FORS)</vt:lpstr>
      <vt:lpstr>PowerPoint Presentation</vt:lpstr>
      <vt:lpstr>PowerPoint Presentation</vt:lpstr>
      <vt:lpstr>Why we carry out a daily walkaround check?</vt:lpstr>
      <vt:lpstr>Walkaround check for lorry</vt:lpstr>
      <vt:lpstr>Walkaround check for van</vt:lpstr>
      <vt:lpstr>Walkaround check for PSV</vt:lpstr>
      <vt:lpstr>As a driver…</vt:lpstr>
      <vt:lpstr>Defect reporting</vt:lpstr>
      <vt:lpstr>Benefits </vt:lpstr>
      <vt:lpstr>Understanding the toolbox talk</vt:lpstr>
      <vt:lpstr>Daily walkaround check summary</vt:lpstr>
      <vt:lpstr>Any questions ? </vt:lpstr>
    </vt:vector>
  </TitlesOfParts>
  <Company>Walkgrove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Walkgrove Ltd</dc:creator>
  <cp:lastModifiedBy>Masamvi, Nomsa</cp:lastModifiedBy>
  <cp:revision>298</cp:revision>
  <dcterms:created xsi:type="dcterms:W3CDTF">2015-03-04T16:15:31Z</dcterms:created>
  <dcterms:modified xsi:type="dcterms:W3CDTF">2016-07-22T10:59:06Z</dcterms:modified>
</cp:coreProperties>
</file>