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97" r:id="rId1"/>
  </p:sldMasterIdLst>
  <p:notesMasterIdLst>
    <p:notesMasterId r:id="rId17"/>
  </p:notesMasterIdLst>
  <p:handoutMasterIdLst>
    <p:handoutMasterId r:id="rId18"/>
  </p:handoutMasterIdLst>
  <p:sldIdLst>
    <p:sldId id="346" r:id="rId2"/>
    <p:sldId id="342" r:id="rId3"/>
    <p:sldId id="306" r:id="rId4"/>
    <p:sldId id="362" r:id="rId5"/>
    <p:sldId id="364" r:id="rId6"/>
    <p:sldId id="365" r:id="rId7"/>
    <p:sldId id="366" r:id="rId8"/>
    <p:sldId id="367" r:id="rId9"/>
    <p:sldId id="373" r:id="rId10"/>
    <p:sldId id="374" r:id="rId11"/>
    <p:sldId id="371" r:id="rId12"/>
    <p:sldId id="377" r:id="rId13"/>
    <p:sldId id="370" r:id="rId14"/>
    <p:sldId id="369" r:id="rId15"/>
    <p:sldId id="351" r:id="rId16"/>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1pPr>
    <a:lvl2pPr marL="4572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2pPr>
    <a:lvl3pPr marL="9144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3pPr>
    <a:lvl4pPr marL="13716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4pPr>
    <a:lvl5pPr marL="18288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5pPr>
    <a:lvl6pPr marL="2286000" algn="l" defTabSz="457200" rtl="0" eaLnBrk="1" latinLnBrk="0" hangingPunct="1">
      <a:defRPr sz="2400" kern="1200">
        <a:solidFill>
          <a:srgbClr val="003399"/>
        </a:solidFill>
        <a:latin typeface="Trebuchet MS" charset="0"/>
        <a:ea typeface="ＭＳ Ｐゴシック" charset="0"/>
        <a:cs typeface="ＭＳ Ｐゴシック" charset="0"/>
      </a:defRPr>
    </a:lvl6pPr>
    <a:lvl7pPr marL="2743200" algn="l" defTabSz="457200" rtl="0" eaLnBrk="1" latinLnBrk="0" hangingPunct="1">
      <a:defRPr sz="2400" kern="1200">
        <a:solidFill>
          <a:srgbClr val="003399"/>
        </a:solidFill>
        <a:latin typeface="Trebuchet MS" charset="0"/>
        <a:ea typeface="ＭＳ Ｐゴシック" charset="0"/>
        <a:cs typeface="ＭＳ Ｐゴシック" charset="0"/>
      </a:defRPr>
    </a:lvl7pPr>
    <a:lvl8pPr marL="3200400" algn="l" defTabSz="457200" rtl="0" eaLnBrk="1" latinLnBrk="0" hangingPunct="1">
      <a:defRPr sz="2400" kern="1200">
        <a:solidFill>
          <a:srgbClr val="003399"/>
        </a:solidFill>
        <a:latin typeface="Trebuchet MS" charset="0"/>
        <a:ea typeface="ＭＳ Ｐゴシック" charset="0"/>
        <a:cs typeface="ＭＳ Ｐゴシック" charset="0"/>
      </a:defRPr>
    </a:lvl8pPr>
    <a:lvl9pPr marL="3657600" algn="l" defTabSz="457200" rtl="0" eaLnBrk="1" latinLnBrk="0" hangingPunct="1">
      <a:defRPr sz="2400" kern="1200">
        <a:solidFill>
          <a:srgbClr val="003399"/>
        </a:solidFill>
        <a:latin typeface="Trebuchet MS"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hammedMashud" initials="M" lastIdx="2" clrIdx="0"/>
  <p:cmAuthor id="1" name="andymccarroll" initials="A" lastIdx="10" clrIdx="1"/>
  <p:cmAuthor id="2" name="Sarah Smith" initials="S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2E2E2E"/>
    <a:srgbClr val="7297B0"/>
    <a:srgbClr val="0069D2"/>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70514" autoAdjust="0"/>
  </p:normalViewPr>
  <p:slideViewPr>
    <p:cSldViewPr snapToGrid="0" snapToObjects="1">
      <p:cViewPr>
        <p:scale>
          <a:sx n="80" d="100"/>
          <a:sy n="80" d="100"/>
        </p:scale>
        <p:origin x="-924" y="72"/>
      </p:cViewPr>
      <p:guideLst>
        <p:guide orient="horz" pos="2160"/>
        <p:guide pos="2880"/>
      </p:guideLst>
    </p:cSldViewPr>
  </p:slideViewPr>
  <p:outlineViewPr>
    <p:cViewPr>
      <p:scale>
        <a:sx n="33" d="100"/>
        <a:sy n="33" d="100"/>
      </p:scale>
      <p:origin x="0" y="3954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69C4CC-0674-4345-8C0C-7EDDB81BD4FF}" type="datetimeFigureOut">
              <a:rPr lang="en-US" smtClean="0"/>
              <a:pPr/>
              <a:t>7/22/2016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4C8DFE-9268-4641-9432-7DC145513012}" type="slidenum">
              <a:rPr lang="en-GB" smtClean="0"/>
              <a:pPr/>
              <a:t>‹#›</a:t>
            </a:fld>
            <a:endParaRPr lang="en-GB" dirty="0"/>
          </a:p>
        </p:txBody>
      </p:sp>
    </p:spTree>
    <p:extLst>
      <p:ext uri="{BB962C8B-B14F-4D97-AF65-F5344CB8AC3E}">
        <p14:creationId xmlns:p14="http://schemas.microsoft.com/office/powerpoint/2010/main" val="294218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D3681-2936-1046-A677-1B776ACC9B9F}" type="datetimeFigureOut">
              <a:rPr lang="en-US" smtClean="0"/>
              <a:pPr/>
              <a:t>7/22/2016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4BB45-1B73-0D44-A4A3-BA780C259DC7}" type="slidenum">
              <a:rPr lang="en-GB" smtClean="0"/>
              <a:pPr/>
              <a:t>‹#›</a:t>
            </a:fld>
            <a:endParaRPr lang="en-GB" dirty="0"/>
          </a:p>
        </p:txBody>
      </p:sp>
    </p:spTree>
    <p:extLst>
      <p:ext uri="{BB962C8B-B14F-4D97-AF65-F5344CB8AC3E}">
        <p14:creationId xmlns:p14="http://schemas.microsoft.com/office/powerpoint/2010/main" val="30054124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x-none" sz="1200" kern="1200" smtClean="0">
                <a:solidFill>
                  <a:schemeClr val="tx1"/>
                </a:solidFill>
                <a:effectLst/>
                <a:latin typeface="+mn-lt"/>
                <a:ea typeface="+mn-ea"/>
                <a:cs typeface="+mn-cs"/>
              </a:rPr>
              <a:t>Introduce yourself </a:t>
            </a:r>
            <a:r>
              <a:rPr lang="en-GB" sz="1200" kern="1200" dirty="0" smtClean="0">
                <a:solidFill>
                  <a:schemeClr val="tx1"/>
                </a:solidFill>
                <a:effectLst/>
                <a:latin typeface="+mn-lt"/>
                <a:ea typeface="+mn-ea"/>
                <a:cs typeface="+mn-cs"/>
              </a:rPr>
              <a:t>and</a:t>
            </a:r>
            <a:r>
              <a:rPr lang="en-GB" sz="1200" kern="1200" baseline="0" dirty="0" smtClean="0">
                <a:solidFill>
                  <a:schemeClr val="tx1"/>
                </a:solidFill>
                <a:effectLst/>
                <a:latin typeface="+mn-lt"/>
                <a:ea typeface="+mn-ea"/>
                <a:cs typeface="+mn-cs"/>
              </a:rPr>
              <a:t> the talk</a:t>
            </a:r>
          </a:p>
          <a:p>
            <a:pPr lvl="0"/>
            <a:endParaRPr lang="en-GB" sz="1200" kern="1200" baseline="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L</a:t>
            </a:r>
            <a:r>
              <a:rPr lang="x-none" sz="1200" kern="1200" smtClean="0">
                <a:solidFill>
                  <a:schemeClr val="tx1"/>
                </a:solidFill>
                <a:effectLst/>
                <a:latin typeface="+mn-lt"/>
                <a:ea typeface="+mn-ea"/>
                <a:cs typeface="+mn-cs"/>
              </a:rPr>
              <a:t>et the audience know that the talk will take approximately </a:t>
            </a:r>
            <a:r>
              <a:rPr lang="x-none" sz="1200" b="1" kern="1200" smtClean="0">
                <a:solidFill>
                  <a:schemeClr val="tx1"/>
                </a:solidFill>
                <a:effectLst/>
                <a:latin typeface="+mn-lt"/>
                <a:ea typeface="+mn-ea"/>
                <a:cs typeface="+mn-cs"/>
              </a:rPr>
              <a:t>twenty minutes</a:t>
            </a:r>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Before you start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Make sure you have a copy of:</a:t>
            </a:r>
          </a:p>
          <a:p>
            <a:pPr lvl="0"/>
            <a:r>
              <a:rPr lang="en-GB" sz="1200" kern="1200" dirty="0" smtClean="0">
                <a:solidFill>
                  <a:schemeClr val="tx1"/>
                </a:solidFill>
                <a:effectLst/>
                <a:latin typeface="+mn-lt"/>
                <a:ea typeface="+mn-ea"/>
                <a:cs typeface="+mn-cs"/>
              </a:rPr>
              <a:t>The FORS standards refer to (O3 – Page 37)</a:t>
            </a:r>
          </a:p>
          <a:p>
            <a:pPr lvl="0"/>
            <a:r>
              <a:rPr lang="en-GB" sz="1200" kern="1200" dirty="0" smtClean="0">
                <a:solidFill>
                  <a:schemeClr val="tx1"/>
                </a:solidFill>
                <a:effectLst/>
                <a:latin typeface="+mn-lt"/>
                <a:ea typeface="+mn-ea"/>
                <a:cs typeface="+mn-cs"/>
              </a:rPr>
              <a:t>Accompanying notes of the presentation </a:t>
            </a:r>
          </a:p>
          <a:p>
            <a:pPr lvl="0"/>
            <a:r>
              <a:rPr lang="en-GB" sz="1200" kern="1200" dirty="0" smtClean="0">
                <a:solidFill>
                  <a:schemeClr val="tx1"/>
                </a:solidFill>
                <a:effectLst/>
                <a:latin typeface="+mn-lt"/>
                <a:ea typeface="+mn-ea"/>
                <a:cs typeface="+mn-cs"/>
              </a:rPr>
              <a:t>Slide packs to hand to drivers at the end of the talk</a:t>
            </a:r>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0</a:t>
            </a:fld>
            <a:endParaRPr lang="en-GB" dirty="0"/>
          </a:p>
        </p:txBody>
      </p:sp>
    </p:spTree>
    <p:extLst>
      <p:ext uri="{BB962C8B-B14F-4D97-AF65-F5344CB8AC3E}">
        <p14:creationId xmlns:p14="http://schemas.microsoft.com/office/powerpoint/2010/main" val="1929616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If we can ensure that all safety equipment is included within the daily walk around check and that all drivers recognise that the use of indirect vision systems is an integral part of their job it will help to: </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smtClean="0">
                <a:solidFill>
                  <a:schemeClr val="tx1"/>
                </a:solidFill>
                <a:effectLst/>
                <a:latin typeface="+mn-lt"/>
                <a:ea typeface="+mn-ea"/>
                <a:cs typeface="+mn-cs"/>
              </a:rPr>
              <a:t>Minimise the probability and severity of under-run collisions and close proximity incidents with VRUs</a:t>
            </a:r>
          </a:p>
          <a:p>
            <a:pPr marL="171450" lvl="0" indent="-171450">
              <a:buFont typeface="Arial" panose="020B0604020202020204" pitchFamily="34" charset="0"/>
              <a:buChar char="•"/>
            </a:pPr>
            <a:r>
              <a:rPr lang="en-GB" sz="1200" b="0" kern="1200" dirty="0" smtClean="0">
                <a:solidFill>
                  <a:schemeClr val="tx1"/>
                </a:solidFill>
                <a:effectLst/>
                <a:latin typeface="+mn-lt"/>
                <a:ea typeface="+mn-ea"/>
                <a:cs typeface="+mn-cs"/>
              </a:rPr>
              <a:t>Make you better drivers and our operation more professional</a:t>
            </a:r>
          </a:p>
          <a:p>
            <a:pPr marL="171450" lvl="0" indent="-171450">
              <a:buFont typeface="Arial" panose="020B0604020202020204" pitchFamily="34" charset="0"/>
              <a:buChar char="•"/>
            </a:pPr>
            <a:r>
              <a:rPr lang="en-GB" sz="1200" b="0" kern="1200" dirty="0" smtClean="0">
                <a:solidFill>
                  <a:schemeClr val="tx1"/>
                </a:solidFill>
                <a:effectLst/>
                <a:latin typeface="+mn-lt"/>
                <a:ea typeface="+mn-ea"/>
                <a:cs typeface="+mn-cs"/>
              </a:rPr>
              <a:t>Reduce the opportunity for unintentional breaches of company policy and the associated disciplinary implications </a:t>
            </a:r>
          </a:p>
          <a:p>
            <a:pPr marL="171450" lvl="0" indent="-171450">
              <a:buFont typeface="Arial" panose="020B0604020202020204" pitchFamily="34" charset="0"/>
              <a:buChar char="•"/>
            </a:pPr>
            <a:r>
              <a:rPr lang="en-GB" sz="1200" b="0" kern="1200" dirty="0" smtClean="0">
                <a:solidFill>
                  <a:schemeClr val="tx1"/>
                </a:solidFill>
                <a:effectLst/>
                <a:latin typeface="+mn-lt"/>
                <a:ea typeface="+mn-ea"/>
                <a:cs typeface="+mn-cs"/>
              </a:rPr>
              <a:t>Reduce the likelihood of accidents and their associated cost, time and reputation loss </a:t>
            </a:r>
          </a:p>
          <a:p>
            <a:pPr marL="171450" lvl="0" indent="-171450">
              <a:buFont typeface="Arial" panose="020B0604020202020204" pitchFamily="34" charset="0"/>
              <a:buChar char="•"/>
            </a:pPr>
            <a:r>
              <a:rPr lang="en-GB" sz="1200" b="0" kern="1200" dirty="0" smtClean="0">
                <a:solidFill>
                  <a:schemeClr val="tx1"/>
                </a:solidFill>
                <a:effectLst/>
                <a:latin typeface="+mn-lt"/>
                <a:ea typeface="+mn-ea"/>
                <a:cs typeface="+mn-cs"/>
              </a:rPr>
              <a:t>Increase confidence in vehicle control and driving performance 	</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10</a:t>
            </a:fld>
            <a:endParaRPr lang="en-GB" dirty="0"/>
          </a:p>
        </p:txBody>
      </p:sp>
    </p:spTree>
    <p:extLst>
      <p:ext uri="{BB962C8B-B14F-4D97-AF65-F5344CB8AC3E}">
        <p14:creationId xmlns:p14="http://schemas.microsoft.com/office/powerpoint/2010/main" val="1265234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11</a:t>
            </a:fld>
            <a:endParaRPr lang="en-GB" dirty="0"/>
          </a:p>
        </p:txBody>
      </p:sp>
    </p:spTree>
    <p:extLst>
      <p:ext uri="{BB962C8B-B14F-4D97-AF65-F5344CB8AC3E}">
        <p14:creationId xmlns:p14="http://schemas.microsoft.com/office/powerpoint/2010/main" val="1265234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12</a:t>
            </a:fld>
            <a:endParaRPr lang="en-GB" dirty="0"/>
          </a:p>
        </p:txBody>
      </p:sp>
    </p:spTree>
    <p:extLst>
      <p:ext uri="{BB962C8B-B14F-4D97-AF65-F5344CB8AC3E}">
        <p14:creationId xmlns:p14="http://schemas.microsoft.com/office/powerpoint/2010/main" val="1978952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To sum up, we need to make sure that all safety equipment is included with the daily walk around check – making sure that warning signage is clean and visible, mirrors are correctly adjusted and side under-run protection is correctly fitted and serviceable. It is also important to recognise that the use of indirect vision systems is an integral part of your job. </a:t>
            </a:r>
          </a:p>
          <a:p>
            <a:r>
              <a:rPr lang="en-GB" sz="1200" kern="1200" dirty="0" smtClean="0">
                <a:solidFill>
                  <a:schemeClr val="tx1"/>
                </a:solidFill>
                <a:effectLst/>
                <a:latin typeface="+mn-lt"/>
                <a:ea typeface="+mn-ea"/>
                <a:cs typeface="+mn-cs"/>
              </a:rPr>
              <a:t>When at junctions, keep scanning your mirrors in case a vulnerable road user has entered your blind spot and always give other road users plenty of room.</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Thank you for your time – and now I would like your feedback.</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13</a:t>
            </a:fld>
            <a:endParaRPr lang="en-GB" dirty="0"/>
          </a:p>
        </p:txBody>
      </p:sp>
    </p:spTree>
    <p:extLst>
      <p:ext uri="{BB962C8B-B14F-4D97-AF65-F5344CB8AC3E}">
        <p14:creationId xmlns:p14="http://schemas.microsoft.com/office/powerpoint/2010/main" val="1978952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drivers</a:t>
            </a:r>
            <a:r>
              <a:rPr lang="en-GB" baseline="0" dirty="0" smtClean="0"/>
              <a:t> if they have any questions. </a:t>
            </a:r>
            <a:r>
              <a:rPr lang="en-GB" sz="1200" kern="1200" dirty="0" smtClean="0">
                <a:solidFill>
                  <a:schemeClr val="tx1"/>
                </a:solidFill>
                <a:effectLst/>
                <a:latin typeface="+mn-lt"/>
                <a:ea typeface="+mn-ea"/>
                <a:cs typeface="+mn-cs"/>
              </a:rPr>
              <a:t>If you have difficulty with any questions, seek further advice from your manager.</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Encourage discussion at the end of the presentation so drivers can interact with one another.</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Follow up any points that are raised at the presentation, eg by holding a further, perhaps more specific session on issues in relation to working at height and the prevention</a:t>
            </a:r>
            <a:r>
              <a:rPr lang="en-GB" sz="1200" kern="1200" baseline="0" dirty="0" smtClean="0">
                <a:solidFill>
                  <a:schemeClr val="tx1"/>
                </a:solidFill>
                <a:effectLst/>
                <a:latin typeface="+mn-lt"/>
                <a:ea typeface="+mn-ea"/>
                <a:cs typeface="+mn-cs"/>
              </a:rPr>
              <a:t> of fall from vehicles</a:t>
            </a:r>
            <a:r>
              <a:rPr lang="en-GB" sz="1200" kern="1200" dirty="0" smtClean="0">
                <a:solidFill>
                  <a:schemeClr val="tx1"/>
                </a:solidFill>
                <a:effectLst/>
                <a:latin typeface="+mn-lt"/>
                <a:ea typeface="+mn-ea"/>
                <a:cs typeface="+mn-cs"/>
              </a:rPr>
              <a:t> which may have been raised in the presentation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Issue out a toolbox talk register and remind drivers to complete this, as their attendance record will be important.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Thank them for their time and ask for feedback.</a:t>
            </a:r>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14</a:t>
            </a:fld>
            <a:endParaRPr lang="en-GB" dirty="0"/>
          </a:p>
        </p:txBody>
      </p:sp>
    </p:spTree>
    <p:extLst>
      <p:ext uri="{BB962C8B-B14F-4D97-AF65-F5344CB8AC3E}">
        <p14:creationId xmlns:p14="http://schemas.microsoft.com/office/powerpoint/2010/main" val="330846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Explain</a:t>
            </a:r>
            <a:r>
              <a:rPr lang="en-GB" sz="1200" kern="1200" baseline="0" dirty="0" smtClean="0">
                <a:solidFill>
                  <a:schemeClr val="tx1"/>
                </a:solidFill>
                <a:effectLst/>
                <a:latin typeface="+mn-lt"/>
                <a:ea typeface="+mn-ea"/>
                <a:cs typeface="+mn-cs"/>
              </a:rPr>
              <a:t> what FORS is: ‘FORS</a:t>
            </a:r>
            <a:r>
              <a:rPr lang="en-GB" sz="2200" i="1" dirty="0" smtClean="0">
                <a:solidFill>
                  <a:srgbClr val="00B0F0"/>
                </a:solidFill>
                <a:latin typeface="AECOM Sans" pitchFamily="34" charset="0"/>
                <a:ea typeface="AECOM Sans" pitchFamily="34" charset="0"/>
                <a:cs typeface="AECOM Sans" pitchFamily="34" charset="0"/>
              </a:rPr>
              <a:t> aims to raise the level of quality within fleet operations, and demonstrate which operators are achieving the standard’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You should explain to driver</a:t>
            </a:r>
            <a:r>
              <a:rPr lang="en-GB" sz="1200" kern="1200" baseline="0" dirty="0" smtClean="0">
                <a:solidFill>
                  <a:schemeClr val="tx1"/>
                </a:solidFill>
                <a:effectLst/>
                <a:latin typeface="+mn-lt"/>
                <a:ea typeface="+mn-ea"/>
                <a:cs typeface="+mn-cs"/>
              </a:rPr>
              <a:t> what you want to achieve by giving this talk</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Explain the importance of </a:t>
            </a:r>
            <a:r>
              <a:rPr lang="en-GB" sz="1200" kern="1200" dirty="0" smtClean="0">
                <a:solidFill>
                  <a:schemeClr val="tx1"/>
                </a:solidFill>
                <a:latin typeface="+mn-lt"/>
                <a:ea typeface="+mn-ea"/>
                <a:cs typeface="+mn-cs"/>
              </a:rPr>
              <a:t>FORS to the company and to</a:t>
            </a:r>
            <a:r>
              <a:rPr lang="en-GB" sz="1200" kern="1200" baseline="0" dirty="0" smtClean="0">
                <a:solidFill>
                  <a:schemeClr val="tx1"/>
                </a:solidFill>
                <a:latin typeface="+mn-lt"/>
                <a:ea typeface="+mn-ea"/>
                <a:cs typeface="+mn-cs"/>
              </a:rPr>
              <a:t> the </a:t>
            </a:r>
            <a:r>
              <a:rPr lang="en-GB" sz="1200" kern="1200" dirty="0" smtClean="0">
                <a:solidFill>
                  <a:schemeClr val="tx1"/>
                </a:solidFill>
                <a:latin typeface="+mn-lt"/>
                <a:ea typeface="+mn-ea"/>
                <a:cs typeface="+mn-cs"/>
              </a:rPr>
              <a:t>drivers</a:t>
            </a:r>
          </a:p>
          <a:p>
            <a:pPr marL="171450" marR="0" indent="-17145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Not all the images or examples used in the talk may be relevant to how you work.  Where this is the case, use examples from your own workforce. </a:t>
            </a:r>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a:t>
            </a:fld>
            <a:endParaRPr lang="en-GB" dirty="0"/>
          </a:p>
        </p:txBody>
      </p:sp>
    </p:spTree>
    <p:extLst>
      <p:ext uri="{BB962C8B-B14F-4D97-AF65-F5344CB8AC3E}">
        <p14:creationId xmlns:p14="http://schemas.microsoft.com/office/powerpoint/2010/main" val="80896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aim of this toolbox talk is to communicate the importance of considering other road users, especially vulnerable road users (e.g. pedestrians, cyclists, motorcyclists, horse riders), and outline the techniques and equipment you should use to help protect them.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Your company needs to know that you:</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Understand what is meant by the term ‘vulnerable road user’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Include all safety equipment as part of your daily walk around check</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Are able to adjust your mirrors correctly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Recognise that the use of indirect vision systems is an integral part of your job</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2</a:t>
            </a:fld>
            <a:endParaRPr lang="en-GB" dirty="0"/>
          </a:p>
        </p:txBody>
      </p:sp>
    </p:spTree>
    <p:extLst>
      <p:ext uri="{BB962C8B-B14F-4D97-AF65-F5344CB8AC3E}">
        <p14:creationId xmlns:p14="http://schemas.microsoft.com/office/powerpoint/2010/main" val="126523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toolbox talk will mention several techniques and approaches which should help you become a safer driver and protect other road users.</a:t>
            </a:r>
          </a:p>
          <a:p>
            <a:endParaRPr lang="en-GB" dirty="0" smtClean="0"/>
          </a:p>
          <a:p>
            <a:r>
              <a:rPr lang="en-GB" sz="1200" kern="1200" dirty="0" smtClean="0">
                <a:solidFill>
                  <a:schemeClr val="tx1"/>
                </a:solidFill>
                <a:effectLst/>
                <a:latin typeface="+mn-lt"/>
                <a:ea typeface="+mn-ea"/>
                <a:cs typeface="+mn-cs"/>
              </a:rPr>
              <a:t>The most Vulnerable Road Users are:</a:t>
            </a:r>
          </a:p>
          <a:p>
            <a:pPr lvl="0"/>
            <a:r>
              <a:rPr lang="en-GB" sz="1200" kern="1200" dirty="0" smtClean="0">
                <a:solidFill>
                  <a:schemeClr val="tx1"/>
                </a:solidFill>
                <a:effectLst/>
                <a:latin typeface="+mn-lt"/>
                <a:ea typeface="+mn-ea"/>
                <a:cs typeface="+mn-cs"/>
              </a:rPr>
              <a:t>Pedestrians (particularly children, the elderly or the disabled</a:t>
            </a:r>
          </a:p>
          <a:p>
            <a:pPr lvl="0"/>
            <a:r>
              <a:rPr lang="en-GB" sz="1200" kern="1200" dirty="0" smtClean="0">
                <a:solidFill>
                  <a:schemeClr val="tx1"/>
                </a:solidFill>
                <a:effectLst/>
                <a:latin typeface="+mn-lt"/>
                <a:ea typeface="+mn-ea"/>
                <a:cs typeface="+mn-cs"/>
              </a:rPr>
              <a:t>Cyclists</a:t>
            </a:r>
          </a:p>
          <a:p>
            <a:pPr lvl="0"/>
            <a:r>
              <a:rPr lang="en-GB" sz="1200" kern="1200" dirty="0" smtClean="0">
                <a:solidFill>
                  <a:schemeClr val="tx1"/>
                </a:solidFill>
                <a:effectLst/>
                <a:latin typeface="+mn-lt"/>
                <a:ea typeface="+mn-ea"/>
                <a:cs typeface="+mn-cs"/>
              </a:rPr>
              <a:t>Motorcyclists</a:t>
            </a:r>
          </a:p>
          <a:p>
            <a:pPr lvl="0"/>
            <a:r>
              <a:rPr lang="en-GB" sz="1200" kern="1200" dirty="0" smtClean="0">
                <a:solidFill>
                  <a:schemeClr val="tx1"/>
                </a:solidFill>
                <a:effectLst/>
                <a:latin typeface="+mn-lt"/>
                <a:ea typeface="+mn-ea"/>
                <a:cs typeface="+mn-cs"/>
              </a:rPr>
              <a:t>Horse riders</a:t>
            </a:r>
          </a:p>
          <a:p>
            <a:endParaRPr lang="en-GB" dirty="0" smtClean="0"/>
          </a:p>
          <a:p>
            <a:r>
              <a:rPr lang="en-GB" dirty="0" smtClean="0"/>
              <a:t>The talk will end with some confirmatory questions, so listen up!</a:t>
            </a:r>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3</a:t>
            </a:fld>
            <a:endParaRPr lang="en-GB" dirty="0"/>
          </a:p>
        </p:txBody>
      </p:sp>
    </p:spTree>
    <p:extLst>
      <p:ext uri="{BB962C8B-B14F-4D97-AF65-F5344CB8AC3E}">
        <p14:creationId xmlns:p14="http://schemas.microsoft.com/office/powerpoint/2010/main" val="583857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numbers of cyclists and pedestrians across the nation’s cities has risen considerably in recent years. This is because many more people now work in city centres and services are more centralised.</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Every tenth vehicle on the road is a Light Commercial Vehicle (LCV). Vans are involved in 10 per cent of road traffic incidents and 11 per cent of these incidents result in serious injury or fatality.</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Between 2009 and 2013 HGV’s were involved in around a quarter of deaths despite comprising only 5 per cent of traffic in GB.</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Between 2009 and 2013, 23 per cent of HGVs involved in accidents with a pedal cyclist were allocated the contributory factor ‘passing too close to pedal cyclist’.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Between 2009 and 2013, 12 per cent of HGVs involved in accidents with pedal cyclists were allocated the vehicle blind spot contributory factor.</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HGVs in particular are most commonly allocated the ‘vehicle blind spot’ contributory factor in accidents they are involved with pedal cyclists. It is far harder for an HGV to see a pedal cyclist when manoeuvring in comparison with other vehicles such as cars.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Our company goal is to employ safe and professional drivers ensuring they are fully versed on the correct usage of direct and indirect vision aids. By driving considering the needs of other road users, we can minimise accidents and reduce the potential of you hurting or even killing someone.</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b="1" kern="1200" dirty="0" smtClean="0">
                <a:solidFill>
                  <a:schemeClr val="tx1"/>
                </a:solidFill>
                <a:effectLst/>
                <a:latin typeface="+mn-lt"/>
                <a:ea typeface="+mn-ea"/>
                <a:cs typeface="+mn-cs"/>
              </a:rPr>
              <a:t>Considering other road users means: </a:t>
            </a:r>
          </a:p>
          <a:p>
            <a:pPr lvl="0"/>
            <a:r>
              <a:rPr lang="x-none" sz="1200" kern="1200" smtClean="0">
                <a:solidFill>
                  <a:schemeClr val="tx1"/>
                </a:solidFill>
                <a:effectLst/>
                <a:latin typeface="+mn-lt"/>
                <a:ea typeface="+mn-ea"/>
                <a:cs typeface="+mn-cs"/>
              </a:rPr>
              <a:t>You are less likely to be taken by surprise by the actions of other road users</a:t>
            </a:r>
            <a:endParaRPr lang="en-GB" sz="1200" kern="1200" dirty="0" smtClean="0">
              <a:solidFill>
                <a:schemeClr val="tx1"/>
              </a:solidFill>
              <a:effectLst/>
              <a:latin typeface="+mn-lt"/>
              <a:ea typeface="+mn-ea"/>
              <a:cs typeface="+mn-cs"/>
            </a:endParaRPr>
          </a:p>
          <a:p>
            <a:pPr lvl="0"/>
            <a:r>
              <a:rPr lang="x-none" sz="1200" kern="1200" smtClean="0">
                <a:solidFill>
                  <a:schemeClr val="tx1"/>
                </a:solidFill>
                <a:effectLst/>
                <a:latin typeface="+mn-lt"/>
                <a:ea typeface="+mn-ea"/>
                <a:cs typeface="+mn-cs"/>
              </a:rPr>
              <a:t>Giving vulnerable road users </a:t>
            </a:r>
            <a:r>
              <a:rPr lang="en-GB" sz="1200" kern="1200" dirty="0" smtClean="0">
                <a:solidFill>
                  <a:schemeClr val="tx1"/>
                </a:solidFill>
                <a:effectLst/>
                <a:latin typeface="+mn-lt"/>
                <a:ea typeface="+mn-ea"/>
                <a:cs typeface="+mn-cs"/>
              </a:rPr>
              <a:t>(VRUs) </a:t>
            </a:r>
            <a:r>
              <a:rPr lang="x-none" sz="1200" kern="1200" smtClean="0">
                <a:solidFill>
                  <a:schemeClr val="tx1"/>
                </a:solidFill>
                <a:effectLst/>
                <a:latin typeface="+mn-lt"/>
                <a:ea typeface="+mn-ea"/>
                <a:cs typeface="+mn-cs"/>
              </a:rPr>
              <a:t>the time and space they need</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4</a:t>
            </a:fld>
            <a:endParaRPr lang="en-GB" dirty="0"/>
          </a:p>
        </p:txBody>
      </p:sp>
    </p:spTree>
    <p:extLst>
      <p:ext uri="{BB962C8B-B14F-4D97-AF65-F5344CB8AC3E}">
        <p14:creationId xmlns:p14="http://schemas.microsoft.com/office/powerpoint/2010/main" val="1978952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Collisions between heavy goods vehicles and cyclists often occur when: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Drivers and cyclists are turning left at junctions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Cyclists and drivers fail to allow enough space for each other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Cyclists and drivers do not look properly and misjudge each other’s path or speed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Drivers overtake too closely to cyclists</a:t>
            </a:r>
          </a:p>
          <a:p>
            <a:endParaRPr lang="en-US" dirty="0" smtClean="0"/>
          </a:p>
          <a:p>
            <a:r>
              <a:rPr lang="en-GB" altLang="en-US" dirty="0" smtClean="0">
                <a:latin typeface="Times"/>
                <a:ea typeface="ＭＳ Ｐゴシック" pitchFamily="34" charset="-128"/>
              </a:rPr>
              <a:t>The most common factors which contribute to cyclist/goods vehicle collisions, as identified by the Metropolitan Police, include: </a:t>
            </a:r>
          </a:p>
          <a:p>
            <a:pPr>
              <a:buFontTx/>
              <a:buChar char="-"/>
            </a:pPr>
            <a:r>
              <a:rPr lang="en-GB" altLang="en-US" dirty="0" smtClean="0">
                <a:latin typeface="Times"/>
                <a:ea typeface="ＭＳ Ｐゴシック" pitchFamily="34" charset="-128"/>
              </a:rPr>
              <a:t> Failure to look properly</a:t>
            </a:r>
          </a:p>
          <a:p>
            <a:pPr>
              <a:buFontTx/>
              <a:buChar char="-"/>
            </a:pPr>
            <a:r>
              <a:rPr lang="en-GB" altLang="en-US" dirty="0" smtClean="0">
                <a:latin typeface="Times"/>
                <a:ea typeface="ＭＳ Ｐゴシック" pitchFamily="34" charset="-128"/>
              </a:rPr>
              <a:t> Failure to judge other person’s path or speed</a:t>
            </a:r>
          </a:p>
          <a:p>
            <a:pPr>
              <a:buFontTx/>
              <a:buChar char="-"/>
            </a:pPr>
            <a:r>
              <a:rPr lang="en-GB" altLang="en-US" dirty="0" smtClean="0">
                <a:latin typeface="Times"/>
                <a:ea typeface="ＭＳ Ｐゴシック" pitchFamily="34" charset="-128"/>
              </a:rPr>
              <a:t> Being careless/reckless/in a hurry</a:t>
            </a:r>
          </a:p>
          <a:p>
            <a:pPr>
              <a:buFontTx/>
              <a:buChar char="-"/>
            </a:pPr>
            <a:r>
              <a:rPr lang="en-GB" altLang="en-US" dirty="0" smtClean="0">
                <a:latin typeface="Times"/>
                <a:ea typeface="ＭＳ Ｐゴシック" pitchFamily="34" charset="-128"/>
              </a:rPr>
              <a:t> Poor turn or manoeuvre </a:t>
            </a:r>
          </a:p>
          <a:p>
            <a:pPr>
              <a:buFontTx/>
              <a:buChar char="-"/>
            </a:pPr>
            <a:r>
              <a:rPr lang="en-GB" altLang="en-US" dirty="0" smtClean="0">
                <a:latin typeface="Times"/>
                <a:ea typeface="ＭＳ Ｐゴシック" pitchFamily="34" charset="-128"/>
              </a:rPr>
              <a:t> Passing too close to cyclist </a:t>
            </a:r>
          </a:p>
          <a:p>
            <a:pPr>
              <a:buFontTx/>
              <a:buChar char="-"/>
            </a:pPr>
            <a:endParaRPr lang="en-GB" altLang="en-US" dirty="0" smtClean="0">
              <a:latin typeface="Times"/>
              <a:ea typeface="ＭＳ Ｐゴシック" pitchFamily="34" charset="-128"/>
            </a:endParaRPr>
          </a:p>
          <a:p>
            <a:pPr>
              <a:buFontTx/>
              <a:buNone/>
            </a:pPr>
            <a:r>
              <a:rPr lang="en-GB" altLang="en-US" dirty="0" smtClean="0">
                <a:latin typeface="Times"/>
                <a:ea typeface="ＭＳ Ｐゴシック" pitchFamily="34" charset="-128"/>
              </a:rPr>
              <a:t>ASK DRIVERS</a:t>
            </a:r>
            <a:r>
              <a:rPr lang="en-GB" altLang="en-US" baseline="0" dirty="0" smtClean="0">
                <a:latin typeface="Times"/>
                <a:ea typeface="ＭＳ Ｐゴシック" pitchFamily="34" charset="-128"/>
              </a:rPr>
              <a:t> IF THEY HAVE ANY OTHERS TO ADD</a:t>
            </a:r>
            <a:endParaRPr lang="en-GB" altLang="en-US" dirty="0" smtClean="0">
              <a:latin typeface="Times"/>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6</a:t>
            </a:fld>
            <a:endParaRPr lang="en-GB" dirty="0"/>
          </a:p>
        </p:txBody>
      </p:sp>
    </p:spTree>
    <p:extLst>
      <p:ext uri="{BB962C8B-B14F-4D97-AF65-F5344CB8AC3E}">
        <p14:creationId xmlns:p14="http://schemas.microsoft.com/office/powerpoint/2010/main" val="1978952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b="1" dirty="0" smtClean="0"/>
              <a:t>Highway Code</a:t>
            </a:r>
          </a:p>
          <a:p>
            <a:pPr eaLnBrk="1" hangingPunct="1">
              <a:defRPr/>
            </a:pPr>
            <a:r>
              <a:rPr lang="en-GB" dirty="0" smtClean="0"/>
              <a:t>Ask the audience when they last looked at the Highway Code and what they remember from it. Remind them of the importance of refreshing their knowledge, and let them know if you have copies/training </a:t>
            </a:r>
            <a:r>
              <a:rPr lang="en-GB" dirty="0" err="1" smtClean="0"/>
              <a:t>etc</a:t>
            </a:r>
            <a:r>
              <a:rPr lang="en-GB" dirty="0" smtClean="0"/>
              <a:t> available to them.</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altLang="en-US" dirty="0" smtClean="0">
                <a:latin typeface="Times"/>
                <a:ea typeface="ＭＳ Ｐゴシック" pitchFamily="34" charset="-128"/>
              </a:rPr>
              <a:t>If your organisation has any expectations about anything else they should be checking during their walk-round check?</a:t>
            </a:r>
            <a:r>
              <a:rPr lang="en-GB" altLang="en-US" baseline="0" dirty="0" smtClean="0">
                <a:latin typeface="Times"/>
                <a:ea typeface="ＭＳ Ｐゴシック" pitchFamily="34" charset="-128"/>
              </a:rPr>
              <a:t> M</a:t>
            </a:r>
            <a:r>
              <a:rPr lang="en-GB" altLang="en-US" dirty="0" smtClean="0">
                <a:latin typeface="Times"/>
                <a:ea typeface="ＭＳ Ｐゴシック" pitchFamily="34" charset="-128"/>
              </a:rPr>
              <a:t>ake them clear here.</a:t>
            </a:r>
          </a:p>
          <a:p>
            <a:endParaRPr lang="en-US"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7</a:t>
            </a:fld>
            <a:endParaRPr lang="en-GB" dirty="0"/>
          </a:p>
        </p:txBody>
      </p:sp>
    </p:spTree>
    <p:extLst>
      <p:ext uri="{BB962C8B-B14F-4D97-AF65-F5344CB8AC3E}">
        <p14:creationId xmlns:p14="http://schemas.microsoft.com/office/powerpoint/2010/main" val="1978952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Whilst driving:</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Keep checking for cyclists, pedestrians and motorcyclists who may weave through stationary traffic</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Look out for cyclists, especially when checking your mirrors before indicating, varying your speed or changing direction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75% of collisions involving a bike happen at a junction, with the most common reason being drivers ‘failing to look properly. Keep scanning your mirrors when approaching junctions in case a cyclist enters your blind spot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Before pulling away from junctions, look over the dashboard (even if you have Class V / VI mirrors fitted) and try to make eye contact with any cyclists around your vehicle so they know you’ve seen them </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Indicate in good time to allow others to react </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Check your nearside blind spot every time you turn left </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8</a:t>
            </a:fld>
            <a:endParaRPr lang="en-GB" dirty="0"/>
          </a:p>
        </p:txBody>
      </p:sp>
    </p:spTree>
    <p:extLst>
      <p:ext uri="{BB962C8B-B14F-4D97-AF65-F5344CB8AC3E}">
        <p14:creationId xmlns:p14="http://schemas.microsoft.com/office/powerpoint/2010/main" val="126523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GB" sz="1200" kern="1200" dirty="0" smtClean="0">
                <a:solidFill>
                  <a:schemeClr val="tx1"/>
                </a:solidFill>
                <a:effectLst/>
                <a:latin typeface="+mn-lt"/>
                <a:ea typeface="+mn-ea"/>
                <a:cs typeface="+mn-cs"/>
              </a:rPr>
              <a:t>Use your indicators when turning or changing lanes, even if you don’t think anyone is near you </a:t>
            </a:r>
            <a:r>
              <a:rPr lang="en-GB" sz="1200" i="1" kern="1200" dirty="0" smtClean="0">
                <a:solidFill>
                  <a:schemeClr val="tx1"/>
                </a:solidFill>
                <a:effectLst/>
                <a:latin typeface="+mn-lt"/>
                <a:ea typeface="+mn-ea"/>
                <a:cs typeface="+mn-cs"/>
              </a:rPr>
              <a:t>(</a:t>
            </a:r>
            <a:r>
              <a:rPr lang="en-GB" altLang="en-US" i="1" dirty="0" smtClean="0">
                <a:latin typeface="Times"/>
                <a:ea typeface="ＭＳ Ｐゴシック" pitchFamily="34" charset="-128"/>
              </a:rPr>
              <a:t>Communication is key on the road though we all know some motorists don’t indicate properly</a:t>
            </a:r>
          </a:p>
          <a:p>
            <a:pPr marL="0" indent="0" eaLnBrk="1" hangingPunct="1">
              <a:buFontTx/>
              <a:buNone/>
            </a:pPr>
            <a:r>
              <a:rPr lang="en-GB" altLang="en-US" i="1" dirty="0" smtClean="0">
                <a:latin typeface="Times"/>
                <a:ea typeface="ＭＳ Ｐゴシック" pitchFamily="34" charset="-128"/>
              </a:rPr>
              <a:t>If it doesn’t do so automatically, switch off the indicator once you’ve completed your manoeuvre to avoid giving false information to other road users) </a:t>
            </a:r>
          </a:p>
          <a:p>
            <a:pPr marL="0" indent="0" eaLnBrk="1" hangingPunct="1">
              <a:buFontTx/>
              <a:buNone/>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Give cyclists plenty of space so that they can manoeuvre to avoid potholes, drain covers or car doors</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When overtaking, give cyclists and motorcyclists at least as much space as you would a car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Do not cross stop lines or encroach on Advanced Stop Lines at traffic lights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Do not drive or park in a cycle lane marked by a solid white line while it is operational, or drive or park in one marked by a broken white line unless it is unavoidable</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9</a:t>
            </a:fld>
            <a:endParaRPr lang="en-GB" dirty="0"/>
          </a:p>
        </p:txBody>
      </p:sp>
    </p:spTree>
    <p:extLst>
      <p:ext uri="{BB962C8B-B14F-4D97-AF65-F5344CB8AC3E}">
        <p14:creationId xmlns:p14="http://schemas.microsoft.com/office/powerpoint/2010/main" val="1265234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GB" dirty="0" smtClean="0"/>
              <a:t>Click to edit Master title style</a:t>
            </a:r>
            <a:endParaRPr lang="en-US" dirty="0"/>
          </a:p>
        </p:txBody>
      </p:sp>
      <p:sp>
        <p:nvSpPr>
          <p:cNvPr id="3" name="Content Placeholder 2"/>
          <p:cNvSpPr>
            <a:spLocks noGrp="1"/>
          </p:cNvSpPr>
          <p:nvPr>
            <p:ph idx="1" hasCustomPrompt="1"/>
          </p:nvPr>
        </p:nvSpPr>
        <p:spPr/>
        <p:txBody>
          <a:bodyPr/>
          <a:lstStyle>
            <a:lvl1pPr algn="l">
              <a:defRPr sz="3200" baseline="0"/>
            </a:lvl1pPr>
          </a:lstStyle>
          <a:p>
            <a:pPr lvl="0"/>
            <a:r>
              <a:rPr lang="en-GB" noProof="0" smtClean="0"/>
              <a:t>Section title</a:t>
            </a:r>
          </a:p>
        </p:txBody>
      </p:sp>
      <p:sp>
        <p:nvSpPr>
          <p:cNvPr id="4" name="Rectangle 5"/>
          <p:cNvSpPr>
            <a:spLocks noGrp="1" noChangeArrowheads="1"/>
          </p:cNvSpPr>
          <p:nvPr>
            <p:ph type="ftr" sz="quarter" idx="10"/>
          </p:nvPr>
        </p:nvSpPr>
        <p:spPr>
          <a:xfrm>
            <a:off x="277104" y="6324600"/>
            <a:ext cx="5638800" cy="304800"/>
          </a:xfrm>
          <a:prstGeom prst="rect">
            <a:avLst/>
          </a:prstGeom>
          <a:ln/>
        </p:spPr>
        <p:txBody>
          <a:bodyPr/>
          <a:lstStyle>
            <a:lvl1pPr>
              <a:defRPr/>
            </a:lvl1pPr>
          </a:lstStyle>
          <a:p>
            <a:pPr>
              <a:defRPr/>
            </a:pPr>
            <a:r>
              <a:rPr lang="en-GB" smtClean="0"/>
              <a:t>Module 1: Plan and prepare (Draft 2)</a:t>
            </a:r>
            <a:endParaRPr lang="en-GB" dirty="0"/>
          </a:p>
        </p:txBody>
      </p:sp>
      <p:sp>
        <p:nvSpPr>
          <p:cNvPr id="5" name="Rectangle 6"/>
          <p:cNvSpPr>
            <a:spLocks noGrp="1" noChangeArrowheads="1"/>
          </p:cNvSpPr>
          <p:nvPr>
            <p:ph type="sldNum" sz="quarter" idx="11"/>
          </p:nvPr>
        </p:nvSpPr>
        <p:spPr>
          <a:xfrm>
            <a:off x="8153400" y="6324600"/>
            <a:ext cx="609600" cy="304800"/>
          </a:xfrm>
          <a:prstGeom prst="rect">
            <a:avLst/>
          </a:prstGeom>
          <a:ln/>
        </p:spPr>
        <p:txBody>
          <a:bodyPr/>
          <a:lstStyle>
            <a:lvl1pPr>
              <a:defRPr/>
            </a:lvl1pPr>
          </a:lstStyle>
          <a:p>
            <a:pPr>
              <a:defRPr/>
            </a:pPr>
            <a:fld id="{BCDD38F7-E002-C64D-8F41-4A6DD6B50242}" type="slidenum">
              <a:rPr lang="en-GB"/>
              <a:pPr>
                <a:defRPr/>
              </a:pPr>
              <a:t>‹#›</a:t>
            </a:fld>
            <a:endParaRPr lang="en-GB" dirty="0"/>
          </a:p>
        </p:txBody>
      </p:sp>
      <p:pic>
        <p:nvPicPr>
          <p:cNvPr id="6" name="Picture 2" descr="THANKYOU-20AUG-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915511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533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p:txBody>
      </p:sp>
    </p:spTree>
    <p:extLst>
      <p:ext uri="{BB962C8B-B14F-4D97-AF65-F5344CB8AC3E}">
        <p14:creationId xmlns:p14="http://schemas.microsoft.com/office/powerpoint/2010/main" val="10261493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888855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4" name="Picture 2" descr="THANKYOU-20AUG-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915511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0"/>
          </p:nvPr>
        </p:nvSpPr>
        <p:spPr>
          <a:xfrm>
            <a:off x="785910" y="2233760"/>
            <a:ext cx="2248156" cy="499963"/>
          </a:xfrm>
          <a:prstGeom prst="rect">
            <a:avLst/>
          </a:prstGeom>
        </p:spPr>
        <p:txBody>
          <a:bodyPr vert="horz"/>
          <a:lstStyle>
            <a:lvl1pPr marL="0" indent="0">
              <a:buNone/>
              <a:defRPr sz="2000">
                <a:solidFill>
                  <a:srgbClr val="4C4C4C"/>
                </a:solidFill>
                <a:latin typeface="Gill Sans"/>
                <a:cs typeface="Gill Sans"/>
              </a:defRPr>
            </a:lvl1pPr>
            <a:lvl2pPr>
              <a:defRPr sz="2000">
                <a:solidFill>
                  <a:srgbClr val="4C4C4C"/>
                </a:solidFill>
                <a:latin typeface="Gill Sans"/>
                <a:cs typeface="Gill Sans"/>
              </a:defRPr>
            </a:lvl2pPr>
            <a:lvl3pPr>
              <a:defRPr sz="2000">
                <a:solidFill>
                  <a:srgbClr val="4C4C4C"/>
                </a:solidFill>
                <a:latin typeface="Gill Sans"/>
                <a:cs typeface="Gill Sans"/>
              </a:defRPr>
            </a:lvl3pPr>
            <a:lvl4pPr>
              <a:defRPr sz="2000">
                <a:solidFill>
                  <a:srgbClr val="4C4C4C"/>
                </a:solidFill>
                <a:latin typeface="Gill Sans"/>
                <a:cs typeface="Gill Sans"/>
              </a:defRPr>
            </a:lvl4pPr>
            <a:lvl5pPr>
              <a:defRPr sz="2000">
                <a:solidFill>
                  <a:srgbClr val="4C4C4C"/>
                </a:solidFill>
                <a:latin typeface="Gill Sans"/>
                <a:cs typeface="Gill Sans"/>
              </a:defRPr>
            </a:lvl5pPr>
          </a:lstStyle>
          <a:p>
            <a:pPr lvl="0"/>
            <a:r>
              <a:rPr lang="en-GB" dirty="0" smtClean="0"/>
              <a:t>Click to edit Master text styles</a:t>
            </a:r>
          </a:p>
        </p:txBody>
      </p:sp>
      <p:sp>
        <p:nvSpPr>
          <p:cNvPr id="10" name="Title 9"/>
          <p:cNvSpPr>
            <a:spLocks noGrp="1"/>
          </p:cNvSpPr>
          <p:nvPr>
            <p:ph type="title"/>
          </p:nvPr>
        </p:nvSpPr>
        <p:spPr>
          <a:xfrm>
            <a:off x="808024" y="1134286"/>
            <a:ext cx="4245550" cy="1143000"/>
          </a:xfrm>
          <a:prstGeom prst="rect">
            <a:avLst/>
          </a:prstGeom>
        </p:spPr>
        <p:txBody>
          <a:bodyPr vert="horz"/>
          <a:lstStyle>
            <a:lvl1pPr algn="l">
              <a:defRPr sz="3800">
                <a:latin typeface="Gill Sans"/>
                <a:cs typeface="Gill Sans"/>
              </a:defRPr>
            </a:lvl1pPr>
          </a:lstStyle>
          <a:p>
            <a:r>
              <a:rPr lang="en-GB" dirty="0" smtClean="0"/>
              <a:t>Click to edit Master title style</a:t>
            </a:r>
            <a:endParaRPr lang="en-US" dirty="0"/>
          </a:p>
        </p:txBody>
      </p:sp>
    </p:spTree>
    <p:extLst>
      <p:ext uri="{BB962C8B-B14F-4D97-AF65-F5344CB8AC3E}">
        <p14:creationId xmlns:p14="http://schemas.microsoft.com/office/powerpoint/2010/main" val="33665843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52400"/>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noProof="0" dirty="0" smtClean="0"/>
              <a:t>Click to edit Master title style</a:t>
            </a:r>
            <a:endParaRPr lang="en-GB" noProof="0" dirty="0"/>
          </a:p>
        </p:txBody>
      </p:sp>
      <p:sp>
        <p:nvSpPr>
          <p:cNvPr id="1027" name="Rectangle 3"/>
          <p:cNvSpPr>
            <a:spLocks noGrp="1" noChangeArrowheads="1"/>
          </p:cNvSpPr>
          <p:nvPr>
            <p:ph type="body" idx="1"/>
          </p:nvPr>
        </p:nvSpPr>
        <p:spPr bwMode="auto">
          <a:xfrm>
            <a:off x="705790" y="12954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a:t>
            </a:r>
            <a:r>
              <a:rPr lang="en-GB" noProof="0" dirty="0" smtClean="0"/>
              <a:t>level</a:t>
            </a:r>
            <a:endParaRPr lang="en-GB" noProof="0" dirty="0"/>
          </a:p>
        </p:txBody>
      </p:sp>
      <p:cxnSp>
        <p:nvCxnSpPr>
          <p:cNvPr id="9" name="Straight Connector 8"/>
          <p:cNvCxnSpPr/>
          <p:nvPr userDrawn="1"/>
        </p:nvCxnSpPr>
        <p:spPr>
          <a:xfrm>
            <a:off x="420981" y="1017799"/>
            <a:ext cx="8723019" cy="0"/>
          </a:xfrm>
          <a:prstGeom prst="line">
            <a:avLst/>
          </a:prstGeom>
          <a:ln w="12700" cmpd="sng">
            <a:prstDash val="dot"/>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bwMode="auto">
          <a:xfrm>
            <a:off x="0" y="6463614"/>
            <a:ext cx="9144000" cy="394385"/>
          </a:xfrm>
          <a:prstGeom prst="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TextBox 10"/>
          <p:cNvSpPr txBox="1"/>
          <p:nvPr userDrawn="1"/>
        </p:nvSpPr>
        <p:spPr>
          <a:xfrm>
            <a:off x="7179292" y="6475972"/>
            <a:ext cx="1964724" cy="276999"/>
          </a:xfrm>
          <a:prstGeom prst="rect">
            <a:avLst/>
          </a:prstGeom>
          <a:noFill/>
        </p:spPr>
        <p:txBody>
          <a:bodyPr wrap="square" rtlCol="0">
            <a:spAutoFit/>
          </a:bodyPr>
          <a:lstStyle/>
          <a:p>
            <a:r>
              <a:rPr lang="en-GB" sz="1200" dirty="0" smtClean="0">
                <a:solidFill>
                  <a:schemeClr val="bg1"/>
                </a:solidFill>
                <a:latin typeface="Arial" panose="020B0604020202020204" pitchFamily="34" charset="0"/>
                <a:cs typeface="Arial" panose="020B0604020202020204" pitchFamily="34" charset="0"/>
              </a:rPr>
              <a:t>www.fors-online.org.uk</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3579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hf hdr="0" dt="0"/>
  <p:txStyles>
    <p:titleStyle>
      <a:lvl1pPr algn="l" rtl="0" eaLnBrk="1" fontAlgn="base" hangingPunct="1">
        <a:spcBef>
          <a:spcPts val="1000"/>
        </a:spcBef>
        <a:spcAft>
          <a:spcPct val="0"/>
        </a:spcAft>
        <a:defRPr sz="3200" b="1" i="0">
          <a:solidFill>
            <a:schemeClr val="tx1"/>
          </a:solidFill>
          <a:latin typeface="Arial"/>
          <a:ea typeface="+mj-ea"/>
          <a:cs typeface="Arial"/>
        </a:defRPr>
      </a:lvl1pPr>
      <a:lvl2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2pPr>
      <a:lvl3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3pPr>
      <a:lvl4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4pPr>
      <a:lvl5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5pPr>
      <a:lvl6pPr marL="457200" algn="l" rtl="0" eaLnBrk="1" fontAlgn="base" hangingPunct="1">
        <a:spcBef>
          <a:spcPts val="1000"/>
        </a:spcBef>
        <a:spcAft>
          <a:spcPct val="0"/>
        </a:spcAft>
        <a:defRPr sz="3200" b="1">
          <a:solidFill>
            <a:schemeClr val="bg1"/>
          </a:solidFill>
          <a:latin typeface="Arial Black" charset="0"/>
          <a:ea typeface="ＭＳ Ｐゴシック" charset="0"/>
        </a:defRPr>
      </a:lvl6pPr>
      <a:lvl7pPr marL="914400" algn="l" rtl="0" eaLnBrk="1" fontAlgn="base" hangingPunct="1">
        <a:spcBef>
          <a:spcPts val="1000"/>
        </a:spcBef>
        <a:spcAft>
          <a:spcPct val="0"/>
        </a:spcAft>
        <a:defRPr sz="3200" b="1">
          <a:solidFill>
            <a:schemeClr val="bg1"/>
          </a:solidFill>
          <a:latin typeface="Arial Black" charset="0"/>
          <a:ea typeface="ＭＳ Ｐゴシック" charset="0"/>
        </a:defRPr>
      </a:lvl7pPr>
      <a:lvl8pPr marL="1371600" algn="l" rtl="0" eaLnBrk="1" fontAlgn="base" hangingPunct="1">
        <a:spcBef>
          <a:spcPts val="1000"/>
        </a:spcBef>
        <a:spcAft>
          <a:spcPct val="0"/>
        </a:spcAft>
        <a:defRPr sz="3200" b="1">
          <a:solidFill>
            <a:schemeClr val="bg1"/>
          </a:solidFill>
          <a:latin typeface="Arial Black" charset="0"/>
          <a:ea typeface="ＭＳ Ｐゴシック" charset="0"/>
        </a:defRPr>
      </a:lvl8pPr>
      <a:lvl9pPr marL="1828800" algn="l" rtl="0" eaLnBrk="1" fontAlgn="base" hangingPunct="1">
        <a:spcBef>
          <a:spcPts val="1000"/>
        </a:spcBef>
        <a:spcAft>
          <a:spcPct val="0"/>
        </a:spcAft>
        <a:defRPr sz="3200" b="1">
          <a:solidFill>
            <a:schemeClr val="bg1"/>
          </a:solidFill>
          <a:latin typeface="Arial Black" charset="0"/>
          <a:ea typeface="ＭＳ Ｐゴシック" charset="0"/>
        </a:defRPr>
      </a:lvl9pPr>
    </p:titleStyle>
    <p:bodyStyle>
      <a:lvl1pPr marL="0" indent="0" algn="l" rtl="0" eaLnBrk="1" fontAlgn="base" hangingPunct="1">
        <a:spcBef>
          <a:spcPts val="1600"/>
        </a:spcBef>
        <a:spcAft>
          <a:spcPct val="0"/>
        </a:spcAft>
        <a:defRPr sz="2400">
          <a:solidFill>
            <a:srgbClr val="000000"/>
          </a:solidFill>
          <a:latin typeface="Arial"/>
          <a:ea typeface="+mn-ea"/>
          <a:cs typeface="Arial"/>
        </a:defRPr>
      </a:lvl1pPr>
      <a:lvl2pPr marL="358775" indent="-358775" algn="l" rtl="0" eaLnBrk="1" fontAlgn="base" hangingPunct="1">
        <a:spcBef>
          <a:spcPts val="1600"/>
        </a:spcBef>
        <a:spcAft>
          <a:spcPct val="0"/>
        </a:spcAft>
        <a:buClr>
          <a:schemeClr val="tx1"/>
        </a:buClr>
        <a:buFont typeface="Lucida Grande"/>
        <a:buChar char="●"/>
        <a:defRPr sz="2400">
          <a:solidFill>
            <a:srgbClr val="000000"/>
          </a:solidFill>
          <a:latin typeface="Arial"/>
          <a:ea typeface="+mn-ea"/>
          <a:cs typeface="Arial"/>
        </a:defRPr>
      </a:lvl2pPr>
      <a:lvl3pPr marL="719138" indent="-360363" algn="l" rtl="0" eaLnBrk="1" fontAlgn="base" hangingPunct="1">
        <a:spcBef>
          <a:spcPts val="1600"/>
        </a:spcBef>
        <a:spcAft>
          <a:spcPct val="0"/>
        </a:spcAft>
        <a:buClr>
          <a:srgbClr val="003399"/>
        </a:buClr>
        <a:buChar char="–"/>
        <a:defRPr sz="2400">
          <a:solidFill>
            <a:srgbClr val="000000"/>
          </a:solidFill>
          <a:latin typeface="Arial"/>
          <a:ea typeface="+mn-ea"/>
          <a:cs typeface="Arial"/>
        </a:defRPr>
      </a:lvl3pPr>
      <a:lvl4pPr marL="1938338" indent="-228600" algn="l" rtl="0" eaLnBrk="1" fontAlgn="base" hangingPunct="1">
        <a:spcBef>
          <a:spcPct val="20000"/>
        </a:spcBef>
        <a:spcAft>
          <a:spcPct val="0"/>
        </a:spcAft>
        <a:defRPr sz="2000">
          <a:solidFill>
            <a:schemeClr val="tx1"/>
          </a:solidFill>
          <a:latin typeface="Times" charset="0"/>
          <a:ea typeface="+mn-ea"/>
        </a:defRPr>
      </a:lvl4pPr>
      <a:lvl5pPr marL="2357438" indent="-228600" algn="l" rtl="0" eaLnBrk="1" fontAlgn="base" hangingPunct="1">
        <a:spcBef>
          <a:spcPct val="20000"/>
        </a:spcBef>
        <a:spcAft>
          <a:spcPct val="0"/>
        </a:spcAft>
        <a:buChar char="»"/>
        <a:defRPr sz="2000">
          <a:solidFill>
            <a:schemeClr val="tx1"/>
          </a:solidFill>
          <a:latin typeface="Times" charset="0"/>
          <a:ea typeface="+mn-ea"/>
        </a:defRPr>
      </a:lvl5pPr>
      <a:lvl6pPr marL="2814638" indent="-228600" algn="l" rtl="0" eaLnBrk="1" fontAlgn="base" hangingPunct="1">
        <a:spcBef>
          <a:spcPct val="20000"/>
        </a:spcBef>
        <a:spcAft>
          <a:spcPct val="0"/>
        </a:spcAft>
        <a:buChar char="»"/>
        <a:defRPr sz="2000">
          <a:solidFill>
            <a:schemeClr val="tx1"/>
          </a:solidFill>
          <a:latin typeface="Times" charset="0"/>
          <a:ea typeface="+mn-ea"/>
        </a:defRPr>
      </a:lvl6pPr>
      <a:lvl7pPr marL="3271838" indent="-228600" algn="l" rtl="0" eaLnBrk="1" fontAlgn="base" hangingPunct="1">
        <a:spcBef>
          <a:spcPct val="20000"/>
        </a:spcBef>
        <a:spcAft>
          <a:spcPct val="0"/>
        </a:spcAft>
        <a:buChar char="»"/>
        <a:defRPr sz="2000">
          <a:solidFill>
            <a:schemeClr val="tx1"/>
          </a:solidFill>
          <a:latin typeface="Times" charset="0"/>
          <a:ea typeface="+mn-ea"/>
        </a:defRPr>
      </a:lvl7pPr>
      <a:lvl8pPr marL="3729038" indent="-228600" algn="l" rtl="0" eaLnBrk="1" fontAlgn="base" hangingPunct="1">
        <a:spcBef>
          <a:spcPct val="20000"/>
        </a:spcBef>
        <a:spcAft>
          <a:spcPct val="0"/>
        </a:spcAft>
        <a:buChar char="»"/>
        <a:defRPr sz="2000">
          <a:solidFill>
            <a:schemeClr val="tx1"/>
          </a:solidFill>
          <a:latin typeface="Times" charset="0"/>
          <a:ea typeface="+mn-ea"/>
        </a:defRPr>
      </a:lvl8pPr>
      <a:lvl9pPr marL="4186238" indent="-228600" algn="l" rtl="0" eaLnBrk="1" fontAlgn="base" hangingPunct="1">
        <a:spcBef>
          <a:spcPct val="20000"/>
        </a:spcBef>
        <a:spcAft>
          <a:spcPct val="0"/>
        </a:spcAft>
        <a:buChar char="»"/>
        <a:defRPr sz="2000">
          <a:solidFill>
            <a:schemeClr val="tx1"/>
          </a:solidFill>
          <a:latin typeface="Times"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1464210"/>
            <a:ext cx="8153400" cy="2647665"/>
          </a:xfrm>
        </p:spPr>
        <p:txBody>
          <a:bodyPr/>
          <a:lstStyle/>
          <a:p>
            <a:pPr>
              <a:spcAft>
                <a:spcPts val="1200"/>
              </a:spcAft>
            </a:pPr>
            <a:r>
              <a:rPr lang="en-GB" sz="44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V7 </a:t>
            </a:r>
            <a:br>
              <a:rPr lang="en-GB" sz="4400" dirty="0" smtClean="0">
                <a:solidFill>
                  <a:srgbClr val="00B0F0"/>
                </a:solidFill>
                <a:latin typeface="Arial" panose="020B0604020202020204" pitchFamily="34" charset="0"/>
                <a:ea typeface="AECOM Sans" panose="020B0504020202020204" pitchFamily="34" charset="0"/>
                <a:cs typeface="Arial" panose="020B0604020202020204" pitchFamily="34" charset="0"/>
              </a:rPr>
            </a:br>
            <a:r>
              <a:rPr lang="en-GB" sz="44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Vulnerable road user safety </a:t>
            </a:r>
            <a:endParaRPr lang="en-GB" sz="40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Tree>
    <p:extLst>
      <p:ext uri="{BB962C8B-B14F-4D97-AF65-F5344CB8AC3E}">
        <p14:creationId xmlns:p14="http://schemas.microsoft.com/office/powerpoint/2010/main" val="4233387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768" y="1270659"/>
            <a:ext cx="8388000" cy="4975761"/>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94602" y="1371450"/>
            <a:ext cx="4112047" cy="3701315"/>
          </a:xfrm>
        </p:spPr>
        <p:txBody>
          <a:bodyPr/>
          <a:lstStyle/>
          <a:p>
            <a:pPr marL="0" lvl="1" indent="0">
              <a:spcBef>
                <a:spcPts val="600"/>
              </a:spcBef>
              <a:spcAft>
                <a:spcPts val="500"/>
              </a:spcAft>
              <a:buNone/>
              <a:defRPr/>
            </a:pPr>
            <a:r>
              <a:rPr lang="en-GB" sz="2000" b="1" dirty="0">
                <a:latin typeface="Arial" panose="020B0604020202020204" pitchFamily="34" charset="0"/>
                <a:ea typeface="AECOM Sans" panose="020B0504020202020204" pitchFamily="34" charset="0"/>
                <a:cs typeface="Arial" panose="020B0604020202020204" pitchFamily="34" charset="0"/>
              </a:rPr>
              <a:t>Whilst Driving:</a:t>
            </a:r>
          </a:p>
          <a:p>
            <a:pPr marL="0" lvl="1" indent="0">
              <a:spcBef>
                <a:spcPts val="600"/>
              </a:spcBef>
              <a:spcAft>
                <a:spcPts val="500"/>
              </a:spcAft>
              <a:buNone/>
              <a:defRPr/>
            </a:pPr>
            <a:r>
              <a:rPr lang="en-GB" sz="2000" dirty="0">
                <a:latin typeface="Arial" panose="020B0604020202020204" pitchFamily="34" charset="0"/>
                <a:ea typeface="AECOM Sans" panose="020B0504020202020204" pitchFamily="34" charset="0"/>
                <a:cs typeface="Arial" panose="020B0604020202020204" pitchFamily="34" charset="0"/>
              </a:rPr>
              <a:t>Give cyclists plenty of space so that they can manoeuvre to avoid potholes, drain covers or car doors</a:t>
            </a:r>
          </a:p>
          <a:p>
            <a:pPr marL="0" lvl="1" indent="0">
              <a:spcBef>
                <a:spcPts val="600"/>
              </a:spcBef>
              <a:spcAft>
                <a:spcPts val="500"/>
              </a:spcAft>
              <a:buNone/>
              <a:defRPr/>
            </a:pPr>
            <a:r>
              <a:rPr lang="en-GB" sz="2000" dirty="0">
                <a:latin typeface="Arial" panose="020B0604020202020204" pitchFamily="34" charset="0"/>
                <a:ea typeface="AECOM Sans" panose="020B0504020202020204" pitchFamily="34" charset="0"/>
                <a:cs typeface="Arial" panose="020B0604020202020204" pitchFamily="34" charset="0"/>
              </a:rPr>
              <a:t>Do not cross stop lines or encroach on Advanced Stop Lines at traffic </a:t>
            </a:r>
            <a:r>
              <a:rPr lang="en-GB" sz="2000" dirty="0" smtClean="0">
                <a:latin typeface="Arial" panose="020B0604020202020204" pitchFamily="34" charset="0"/>
                <a:ea typeface="AECOM Sans" panose="020B0504020202020204" pitchFamily="34" charset="0"/>
                <a:cs typeface="Arial" panose="020B0604020202020204" pitchFamily="34" charset="0"/>
              </a:rPr>
              <a:t>lights</a:t>
            </a:r>
          </a:p>
          <a:p>
            <a:pPr marL="0" lvl="1" indent="0">
              <a:spcBef>
                <a:spcPts val="600"/>
              </a:spcBef>
              <a:spcAft>
                <a:spcPts val="500"/>
              </a:spcAft>
              <a:buNone/>
              <a:defRPr/>
            </a:pPr>
            <a:r>
              <a:rPr lang="en-GB" sz="2000" dirty="0">
                <a:latin typeface="Arial" panose="020B0604020202020204" pitchFamily="34" charset="0"/>
                <a:ea typeface="AECOM Sans" panose="020B0504020202020204" pitchFamily="34" charset="0"/>
                <a:cs typeface="Arial" panose="020B0604020202020204" pitchFamily="34" charset="0"/>
              </a:rPr>
              <a:t>Use your indicators when turning or changing lanes, even if you don’t think anyone is near </a:t>
            </a:r>
            <a:r>
              <a:rPr lang="en-GB" sz="2000" dirty="0" smtClean="0">
                <a:latin typeface="Arial" panose="020B0604020202020204" pitchFamily="34" charset="0"/>
                <a:ea typeface="AECOM Sans" panose="020B0504020202020204" pitchFamily="34" charset="0"/>
                <a:cs typeface="Arial" panose="020B0604020202020204" pitchFamily="34" charset="0"/>
              </a:rPr>
              <a:t>you</a:t>
            </a:r>
          </a:p>
          <a:p>
            <a:pPr marL="0" lvl="1" indent="0">
              <a:spcBef>
                <a:spcPts val="600"/>
              </a:spcBef>
              <a:spcAft>
                <a:spcPts val="500"/>
              </a:spcAft>
              <a:buNone/>
              <a:defRPr/>
            </a:pPr>
            <a:r>
              <a:rPr lang="en-GB" sz="2000" dirty="0">
                <a:latin typeface="Arial" panose="020B0604020202020204" pitchFamily="34" charset="0"/>
                <a:ea typeface="AECOM Sans" panose="020B0504020202020204" pitchFamily="34" charset="0"/>
                <a:cs typeface="Arial" panose="020B0604020202020204" pitchFamily="34" charset="0"/>
              </a:rPr>
              <a:t>Do not drive or park in a cycle lane marked by a solid white line while it is </a:t>
            </a:r>
            <a:r>
              <a:rPr lang="en-GB" sz="2000" dirty="0" smtClean="0">
                <a:latin typeface="Arial" panose="020B0604020202020204" pitchFamily="34" charset="0"/>
                <a:ea typeface="AECOM Sans" panose="020B0504020202020204" pitchFamily="34" charset="0"/>
                <a:cs typeface="Arial" panose="020B0604020202020204" pitchFamily="34" charset="0"/>
              </a:rPr>
              <a:t>operational</a:t>
            </a:r>
            <a:endParaRPr lang="en-GB" sz="2000" dirty="0">
              <a:latin typeface="Arial" panose="020B0604020202020204" pitchFamily="34" charset="0"/>
              <a:ea typeface="AECOM Sans" panose="020B0504020202020204" pitchFamily="34" charset="0"/>
              <a:cs typeface="Arial" panose="020B0604020202020204" pitchFamily="34" charset="0"/>
            </a:endParaRPr>
          </a:p>
          <a:p>
            <a:pPr marL="0" lvl="1" indent="0">
              <a:spcBef>
                <a:spcPts val="600"/>
              </a:spcBef>
              <a:spcAft>
                <a:spcPts val="500"/>
              </a:spcAft>
              <a:buNone/>
              <a:defRPr/>
            </a:pPr>
            <a:endParaRPr lang="en-GB" sz="2000" dirty="0">
              <a:latin typeface="Arial" panose="020B0604020202020204" pitchFamily="34" charset="0"/>
              <a:ea typeface="AECOM Sans" panose="020B0504020202020204" pitchFamily="34" charset="0"/>
              <a:cs typeface="Arial" panose="020B0604020202020204" pitchFamily="34" charset="0"/>
            </a:endParaRPr>
          </a:p>
          <a:p>
            <a:pPr marL="0" lvl="1" indent="0">
              <a:spcBef>
                <a:spcPts val="600"/>
              </a:spcBef>
              <a:spcAft>
                <a:spcPts val="500"/>
              </a:spcAft>
              <a:buNone/>
              <a:defRPr/>
            </a:pPr>
            <a:endParaRPr lang="en-GB" sz="2000" dirty="0">
              <a:latin typeface="Arial" panose="020B0604020202020204" pitchFamily="34" charset="0"/>
              <a:ea typeface="AECOM Sans" panose="020B0504020202020204" pitchFamily="34" charset="0"/>
              <a:cs typeface="Arial" panose="020B0604020202020204" pitchFamily="34" charset="0"/>
            </a:endParaRPr>
          </a:p>
          <a:p>
            <a:pPr marL="0" lvl="1" indent="0">
              <a:spcBef>
                <a:spcPts val="600"/>
              </a:spcBef>
              <a:spcAft>
                <a:spcPts val="500"/>
              </a:spcAft>
              <a:buNone/>
              <a:defRPr/>
            </a:pPr>
            <a:r>
              <a:rPr lang="en-GB" sz="2000" dirty="0">
                <a:latin typeface="Arial" panose="020B0604020202020204" pitchFamily="34" charset="0"/>
                <a:ea typeface="AECOM Sans" panose="020B0504020202020204" pitchFamily="34" charset="0"/>
                <a:cs typeface="Arial" panose="020B0604020202020204" pitchFamily="34" charset="0"/>
              </a:rPr>
              <a:t>	</a:t>
            </a:r>
          </a:p>
        </p:txBody>
      </p:sp>
      <p:sp>
        <p:nvSpPr>
          <p:cNvPr id="9" name="TextBox 8"/>
          <p:cNvSpPr txBox="1"/>
          <p:nvPr/>
        </p:nvSpPr>
        <p:spPr>
          <a:xfrm>
            <a:off x="466482" y="48875"/>
            <a:ext cx="8280335" cy="1015663"/>
          </a:xfrm>
          <a:prstGeom prst="rect">
            <a:avLst/>
          </a:prstGeom>
          <a:noFill/>
        </p:spPr>
        <p:txBody>
          <a:bodyPr wrap="square" rtlCol="0">
            <a:spAutoFit/>
          </a:bodyPr>
          <a:lstStyle/>
          <a:p>
            <a:r>
              <a:rPr lang="en-GB" sz="3000" b="1" dirty="0">
                <a:solidFill>
                  <a:srgbClr val="00B0F0"/>
                </a:solidFill>
                <a:latin typeface="Arial" panose="020B0604020202020204" pitchFamily="34" charset="0"/>
                <a:ea typeface="AECOM Sans" panose="020B0504020202020204" pitchFamily="34" charset="0"/>
                <a:cs typeface="Arial" panose="020B0604020202020204" pitchFamily="34" charset="0"/>
              </a:rPr>
              <a:t>How to help protect VRU’s on the </a:t>
            </a:r>
            <a:r>
              <a:rPr lang="en-GB" sz="3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t>road Cont..</a:t>
            </a:r>
            <a:endParaRPr lang="en-US" sz="3000" b="1" dirty="0" smtClean="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
        <p:nvSpPr>
          <p:cNvPr id="14" name="Rectangle 13"/>
          <p:cNvSpPr/>
          <p:nvPr/>
        </p:nvSpPr>
        <p:spPr bwMode="auto">
          <a:xfrm rot="1277617">
            <a:off x="5187581" y="949076"/>
            <a:ext cx="483130" cy="561733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373"/>
          <a:stretch/>
        </p:blipFill>
        <p:spPr bwMode="auto">
          <a:xfrm>
            <a:off x="4714504" y="1270659"/>
            <a:ext cx="6425761" cy="4975761"/>
          </a:xfrm>
          <a:prstGeom prst="trapezoid">
            <a:avLst>
              <a:gd name="adj" fmla="val 37970"/>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239173" y="2988108"/>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2" name="Rectangle 11"/>
          <p:cNvSpPr/>
          <p:nvPr/>
        </p:nvSpPr>
        <p:spPr bwMode="auto">
          <a:xfrm>
            <a:off x="239171" y="1955405"/>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3" name="Rectangle 12"/>
          <p:cNvSpPr/>
          <p:nvPr/>
        </p:nvSpPr>
        <p:spPr bwMode="auto">
          <a:xfrm>
            <a:off x="263643" y="5106581"/>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5" name="Rectangle 14"/>
          <p:cNvSpPr/>
          <p:nvPr/>
        </p:nvSpPr>
        <p:spPr bwMode="auto">
          <a:xfrm>
            <a:off x="260210" y="4037577"/>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Tree>
    <p:extLst>
      <p:ext uri="{BB962C8B-B14F-4D97-AF65-F5344CB8AC3E}">
        <p14:creationId xmlns:p14="http://schemas.microsoft.com/office/powerpoint/2010/main" val="3637943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2393" y="1330035"/>
            <a:ext cx="8368588" cy="4655130"/>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25227" y="1452569"/>
            <a:ext cx="8031881" cy="3701315"/>
          </a:xfrm>
        </p:spPr>
        <p:txBody>
          <a:bodyPr/>
          <a:lstStyle/>
          <a:p>
            <a:pPr marL="0" lvl="1" indent="0">
              <a:spcBef>
                <a:spcPts val="600"/>
              </a:spcBef>
              <a:spcAft>
                <a:spcPts val="500"/>
              </a:spcAft>
              <a:buNone/>
              <a:defRPr/>
            </a:pPr>
            <a:r>
              <a:rPr lang="en-GB" dirty="0">
                <a:latin typeface="Arial" panose="020B0604020202020204" pitchFamily="34" charset="0"/>
                <a:ea typeface="AECOM Sans" panose="020B0504020202020204" pitchFamily="34" charset="0"/>
                <a:cs typeface="Arial" panose="020B0604020202020204" pitchFamily="34" charset="0"/>
              </a:rPr>
              <a:t>Minimise the probability and severity of under-run collisions and close proximity incidents with VRUs</a:t>
            </a:r>
          </a:p>
          <a:p>
            <a:pPr marL="0" lvl="1" indent="0">
              <a:spcBef>
                <a:spcPts val="600"/>
              </a:spcBef>
              <a:spcAft>
                <a:spcPts val="500"/>
              </a:spcAft>
              <a:buNone/>
              <a:defRPr/>
            </a:pPr>
            <a:r>
              <a:rPr lang="en-GB" dirty="0">
                <a:latin typeface="Arial" panose="020B0604020202020204" pitchFamily="34" charset="0"/>
                <a:ea typeface="AECOM Sans" panose="020B0504020202020204" pitchFamily="34" charset="0"/>
                <a:cs typeface="Arial" panose="020B0604020202020204" pitchFamily="34" charset="0"/>
              </a:rPr>
              <a:t>Make you better drivers and our operation more professional</a:t>
            </a:r>
          </a:p>
          <a:p>
            <a:pPr marL="0" lvl="1" indent="0">
              <a:spcBef>
                <a:spcPts val="600"/>
              </a:spcBef>
              <a:spcAft>
                <a:spcPts val="500"/>
              </a:spcAft>
              <a:buNone/>
              <a:defRPr/>
            </a:pPr>
            <a:r>
              <a:rPr lang="en-GB" dirty="0">
                <a:latin typeface="Arial" panose="020B0604020202020204" pitchFamily="34" charset="0"/>
                <a:ea typeface="AECOM Sans" panose="020B0504020202020204" pitchFamily="34" charset="0"/>
                <a:cs typeface="Arial" panose="020B0604020202020204" pitchFamily="34" charset="0"/>
              </a:rPr>
              <a:t>Reduce the opportunity for unintentional breaches of company </a:t>
            </a:r>
            <a:r>
              <a:rPr lang="en-GB" dirty="0" smtClean="0">
                <a:latin typeface="Arial" panose="020B0604020202020204" pitchFamily="34" charset="0"/>
                <a:ea typeface="AECOM Sans" panose="020B0504020202020204" pitchFamily="34" charset="0"/>
                <a:cs typeface="Arial" panose="020B0604020202020204" pitchFamily="34" charset="0"/>
              </a:rPr>
              <a:t>policy</a:t>
            </a:r>
            <a:endParaRPr lang="en-GB" dirty="0">
              <a:latin typeface="Arial" panose="020B0604020202020204" pitchFamily="34" charset="0"/>
              <a:ea typeface="AECOM Sans" panose="020B0504020202020204" pitchFamily="34" charset="0"/>
              <a:cs typeface="Arial" panose="020B0604020202020204" pitchFamily="34" charset="0"/>
            </a:endParaRPr>
          </a:p>
          <a:p>
            <a:pPr marL="0" lvl="1" indent="0">
              <a:spcBef>
                <a:spcPts val="600"/>
              </a:spcBef>
              <a:spcAft>
                <a:spcPts val="500"/>
              </a:spcAft>
              <a:buNone/>
              <a:defRPr/>
            </a:pPr>
            <a:r>
              <a:rPr lang="en-GB" dirty="0">
                <a:latin typeface="Arial" panose="020B0604020202020204" pitchFamily="34" charset="0"/>
                <a:ea typeface="AECOM Sans" panose="020B0504020202020204" pitchFamily="34" charset="0"/>
                <a:cs typeface="Arial" panose="020B0604020202020204" pitchFamily="34" charset="0"/>
              </a:rPr>
              <a:t>Reduce the likelihood of accidents and their associated cost, time and reputation loss </a:t>
            </a:r>
          </a:p>
          <a:p>
            <a:pPr marL="0" lvl="1" indent="0">
              <a:spcBef>
                <a:spcPts val="600"/>
              </a:spcBef>
              <a:spcAft>
                <a:spcPts val="500"/>
              </a:spcAft>
              <a:buNone/>
              <a:defRPr/>
            </a:pPr>
            <a:r>
              <a:rPr lang="en-GB" dirty="0">
                <a:latin typeface="Arial" panose="020B0604020202020204" pitchFamily="34" charset="0"/>
                <a:ea typeface="AECOM Sans" panose="020B0504020202020204" pitchFamily="34" charset="0"/>
                <a:cs typeface="Arial" panose="020B0604020202020204" pitchFamily="34" charset="0"/>
              </a:rPr>
              <a:t>Increase confidence in vehicle control and driving performance </a:t>
            </a:r>
            <a:r>
              <a:rPr lang="en-GB" sz="2000" dirty="0">
                <a:latin typeface="Arial" panose="020B0604020202020204" pitchFamily="34" charset="0"/>
                <a:ea typeface="AECOM Sans" panose="020B0504020202020204" pitchFamily="34" charset="0"/>
                <a:cs typeface="Arial" panose="020B0604020202020204" pitchFamily="34" charset="0"/>
              </a:rPr>
              <a:t>	</a:t>
            </a:r>
          </a:p>
        </p:txBody>
      </p:sp>
      <p:sp>
        <p:nvSpPr>
          <p:cNvPr id="9" name="TextBox 8"/>
          <p:cNvSpPr txBox="1"/>
          <p:nvPr/>
        </p:nvSpPr>
        <p:spPr>
          <a:xfrm>
            <a:off x="470646" y="391453"/>
            <a:ext cx="8280335" cy="553998"/>
          </a:xfrm>
          <a:prstGeom prst="rect">
            <a:avLst/>
          </a:prstGeom>
          <a:noFill/>
        </p:spPr>
        <p:txBody>
          <a:bodyPr wrap="square" rtlCol="0">
            <a:spAutoFit/>
          </a:bodyPr>
          <a:lstStyle/>
          <a:p>
            <a:r>
              <a:rPr lang="en-US" sz="3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t>Benefits</a:t>
            </a:r>
          </a:p>
        </p:txBody>
      </p:sp>
      <p:sp>
        <p:nvSpPr>
          <p:cNvPr id="11" name="Rectangle 10"/>
          <p:cNvSpPr/>
          <p:nvPr/>
        </p:nvSpPr>
        <p:spPr bwMode="auto">
          <a:xfrm>
            <a:off x="373960" y="1586822"/>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8" name="Rectangle 7"/>
          <p:cNvSpPr/>
          <p:nvPr/>
        </p:nvSpPr>
        <p:spPr bwMode="auto">
          <a:xfrm>
            <a:off x="381766" y="2448060"/>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2" name="Rectangle 11"/>
          <p:cNvSpPr/>
          <p:nvPr/>
        </p:nvSpPr>
        <p:spPr bwMode="auto">
          <a:xfrm>
            <a:off x="374166" y="5036884"/>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5" name="Rectangle 14"/>
          <p:cNvSpPr/>
          <p:nvPr/>
        </p:nvSpPr>
        <p:spPr bwMode="auto">
          <a:xfrm>
            <a:off x="374166" y="4174787"/>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6" name="Rectangle 15"/>
          <p:cNvSpPr/>
          <p:nvPr/>
        </p:nvSpPr>
        <p:spPr bwMode="auto">
          <a:xfrm>
            <a:off x="365196" y="3341322"/>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Tree>
    <p:extLst>
      <p:ext uri="{BB962C8B-B14F-4D97-AF65-F5344CB8AC3E}">
        <p14:creationId xmlns:p14="http://schemas.microsoft.com/office/powerpoint/2010/main" val="1292524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768" y="1270659"/>
            <a:ext cx="8388000" cy="4975761"/>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94602" y="1393194"/>
            <a:ext cx="4279279" cy="3701315"/>
          </a:xfrm>
        </p:spPr>
        <p:txBody>
          <a:bodyPr/>
          <a:lstStyle/>
          <a:p>
            <a:pPr marL="0" lvl="1" indent="0">
              <a:spcBef>
                <a:spcPts val="600"/>
              </a:spcBef>
              <a:spcAft>
                <a:spcPts val="500"/>
              </a:spcAft>
              <a:buNone/>
              <a:defRPr/>
            </a:pPr>
            <a:r>
              <a:rPr lang="en-GB" b="1" dirty="0">
                <a:latin typeface="Arial" panose="020B0604020202020204" pitchFamily="34" charset="0"/>
                <a:ea typeface="AECOM Sans" panose="020B0504020202020204" pitchFamily="34" charset="0"/>
                <a:cs typeface="Arial" panose="020B0604020202020204" pitchFamily="34" charset="0"/>
              </a:rPr>
              <a:t>Before you travel:</a:t>
            </a:r>
          </a:p>
          <a:p>
            <a:pPr marL="0" lvl="1" indent="0">
              <a:spcBef>
                <a:spcPts val="600"/>
              </a:spcBef>
              <a:spcAft>
                <a:spcPts val="500"/>
              </a:spcAft>
              <a:buNone/>
              <a:defRPr/>
            </a:pPr>
            <a:r>
              <a:rPr lang="en-GB" dirty="0">
                <a:latin typeface="Arial" panose="020B0604020202020204" pitchFamily="34" charset="0"/>
                <a:ea typeface="AECOM Sans" panose="020B0504020202020204" pitchFamily="34" charset="0"/>
                <a:cs typeface="Arial" panose="020B0604020202020204" pitchFamily="34" charset="0"/>
              </a:rPr>
              <a:t>Plan your journey</a:t>
            </a:r>
          </a:p>
          <a:p>
            <a:pPr marL="0" lvl="1" indent="0">
              <a:spcBef>
                <a:spcPts val="600"/>
              </a:spcBef>
              <a:spcAft>
                <a:spcPts val="500"/>
              </a:spcAft>
              <a:buNone/>
              <a:defRPr/>
            </a:pPr>
            <a:r>
              <a:rPr lang="en-GB" dirty="0">
                <a:latin typeface="Arial" panose="020B0604020202020204" pitchFamily="34" charset="0"/>
                <a:ea typeface="AECOM Sans" panose="020B0504020202020204" pitchFamily="34" charset="0"/>
                <a:cs typeface="Arial" panose="020B0604020202020204" pitchFamily="34" charset="0"/>
              </a:rPr>
              <a:t>Prepare yourself</a:t>
            </a:r>
          </a:p>
          <a:p>
            <a:pPr marL="0" lvl="1" indent="0">
              <a:spcBef>
                <a:spcPts val="600"/>
              </a:spcBef>
              <a:spcAft>
                <a:spcPts val="500"/>
              </a:spcAft>
              <a:buNone/>
              <a:defRPr/>
            </a:pPr>
            <a:r>
              <a:rPr lang="en-GB" dirty="0">
                <a:latin typeface="Arial" panose="020B0604020202020204" pitchFamily="34" charset="0"/>
                <a:ea typeface="AECOM Sans" panose="020B0504020202020204" pitchFamily="34" charset="0"/>
                <a:cs typeface="Arial" panose="020B0604020202020204" pitchFamily="34" charset="0"/>
              </a:rPr>
              <a:t>Check your </a:t>
            </a:r>
            <a:r>
              <a:rPr lang="en-GB" dirty="0" smtClean="0">
                <a:latin typeface="Arial" panose="020B0604020202020204" pitchFamily="34" charset="0"/>
                <a:ea typeface="AECOM Sans" panose="020B0504020202020204" pitchFamily="34" charset="0"/>
                <a:cs typeface="Arial" panose="020B0604020202020204" pitchFamily="34" charset="0"/>
              </a:rPr>
              <a:t>vehicle</a:t>
            </a:r>
          </a:p>
          <a:p>
            <a:pPr marL="0" lvl="1" indent="0">
              <a:spcBef>
                <a:spcPts val="600"/>
              </a:spcBef>
              <a:spcAft>
                <a:spcPts val="500"/>
              </a:spcAft>
              <a:buNone/>
              <a:defRPr/>
            </a:pPr>
            <a:endParaRPr lang="en-GB" dirty="0">
              <a:latin typeface="Arial" panose="020B0604020202020204" pitchFamily="34" charset="0"/>
              <a:ea typeface="AECOM Sans" panose="020B0504020202020204" pitchFamily="34" charset="0"/>
              <a:cs typeface="Arial" panose="020B0604020202020204" pitchFamily="34" charset="0"/>
            </a:endParaRPr>
          </a:p>
          <a:p>
            <a:pPr marL="0" lvl="1" indent="0">
              <a:spcBef>
                <a:spcPts val="600"/>
              </a:spcBef>
              <a:spcAft>
                <a:spcPts val="500"/>
              </a:spcAft>
              <a:buNone/>
              <a:defRPr/>
            </a:pPr>
            <a:r>
              <a:rPr lang="en-GB" b="1" dirty="0">
                <a:latin typeface="Arial" panose="020B0604020202020204" pitchFamily="34" charset="0"/>
                <a:ea typeface="AECOM Sans" panose="020B0504020202020204" pitchFamily="34" charset="0"/>
                <a:cs typeface="Arial" panose="020B0604020202020204" pitchFamily="34" charset="0"/>
              </a:rPr>
              <a:t>While driving:</a:t>
            </a:r>
          </a:p>
          <a:p>
            <a:pPr marL="0" lvl="1" indent="0">
              <a:spcBef>
                <a:spcPts val="600"/>
              </a:spcBef>
              <a:spcAft>
                <a:spcPts val="500"/>
              </a:spcAft>
              <a:buNone/>
              <a:defRPr/>
            </a:pPr>
            <a:r>
              <a:rPr lang="en-GB" dirty="0">
                <a:latin typeface="Arial" panose="020B0604020202020204" pitchFamily="34" charset="0"/>
                <a:ea typeface="AECOM Sans" panose="020B0504020202020204" pitchFamily="34" charset="0"/>
                <a:cs typeface="Arial" panose="020B0604020202020204" pitchFamily="34" charset="0"/>
              </a:rPr>
              <a:t>Look out for cyclists</a:t>
            </a:r>
          </a:p>
          <a:p>
            <a:pPr marL="0" lvl="1" indent="0">
              <a:spcBef>
                <a:spcPts val="600"/>
              </a:spcBef>
              <a:spcAft>
                <a:spcPts val="500"/>
              </a:spcAft>
              <a:buNone/>
              <a:defRPr/>
            </a:pPr>
            <a:r>
              <a:rPr lang="en-GB" dirty="0">
                <a:latin typeface="Arial" panose="020B0604020202020204" pitchFamily="34" charset="0"/>
                <a:ea typeface="AECOM Sans" panose="020B0504020202020204" pitchFamily="34" charset="0"/>
                <a:cs typeface="Arial" panose="020B0604020202020204" pitchFamily="34" charset="0"/>
              </a:rPr>
              <a:t>Indicate clearly and in good time</a:t>
            </a:r>
          </a:p>
          <a:p>
            <a:pPr marL="0" lvl="1" indent="0">
              <a:spcBef>
                <a:spcPts val="600"/>
              </a:spcBef>
              <a:spcAft>
                <a:spcPts val="500"/>
              </a:spcAft>
              <a:buNone/>
              <a:defRPr/>
            </a:pPr>
            <a:r>
              <a:rPr lang="en-GB" dirty="0">
                <a:latin typeface="Arial" panose="020B0604020202020204" pitchFamily="34" charset="0"/>
                <a:ea typeface="AECOM Sans" panose="020B0504020202020204" pitchFamily="34" charset="0"/>
                <a:cs typeface="Arial" panose="020B0604020202020204" pitchFamily="34" charset="0"/>
              </a:rPr>
              <a:t>Leave space </a:t>
            </a:r>
          </a:p>
          <a:p>
            <a:pPr marL="0" lvl="1" indent="0">
              <a:spcBef>
                <a:spcPts val="600"/>
              </a:spcBef>
              <a:spcAft>
                <a:spcPts val="500"/>
              </a:spcAft>
              <a:buNone/>
              <a:defRPr/>
            </a:pPr>
            <a:r>
              <a:rPr lang="en-GB" sz="2000" dirty="0">
                <a:latin typeface="Arial" panose="020B0604020202020204" pitchFamily="34" charset="0"/>
                <a:ea typeface="AECOM Sans" panose="020B0504020202020204" pitchFamily="34" charset="0"/>
                <a:cs typeface="Arial" panose="020B0604020202020204" pitchFamily="34" charset="0"/>
              </a:rPr>
              <a:t>	</a:t>
            </a:r>
          </a:p>
        </p:txBody>
      </p:sp>
      <p:sp>
        <p:nvSpPr>
          <p:cNvPr id="9" name="TextBox 8"/>
          <p:cNvSpPr txBox="1"/>
          <p:nvPr/>
        </p:nvSpPr>
        <p:spPr>
          <a:xfrm>
            <a:off x="470646" y="391453"/>
            <a:ext cx="8280335" cy="553998"/>
          </a:xfrm>
          <a:prstGeom prst="rect">
            <a:avLst/>
          </a:prstGeom>
          <a:noFill/>
        </p:spPr>
        <p:txBody>
          <a:bodyPr wrap="square" rtlCol="0">
            <a:spAutoFit/>
          </a:bodyPr>
          <a:lstStyle/>
          <a:p>
            <a:r>
              <a:rPr lang="en-US" sz="3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t>Top Tips!</a:t>
            </a:r>
          </a:p>
        </p:txBody>
      </p:sp>
      <p:sp>
        <p:nvSpPr>
          <p:cNvPr id="14" name="Rectangle 13"/>
          <p:cNvSpPr/>
          <p:nvPr/>
        </p:nvSpPr>
        <p:spPr bwMode="auto">
          <a:xfrm rot="1277617">
            <a:off x="5187581" y="949076"/>
            <a:ext cx="483130" cy="561733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Rectangle 10"/>
          <p:cNvSpPr/>
          <p:nvPr/>
        </p:nvSpPr>
        <p:spPr bwMode="auto">
          <a:xfrm>
            <a:off x="243335" y="2014336"/>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4655131" y="1270660"/>
            <a:ext cx="6425761" cy="4975760"/>
          </a:xfrm>
          <a:prstGeom prst="trapezoid">
            <a:avLst>
              <a:gd name="adj" fmla="val 37970"/>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243540" y="4532383"/>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2" name="Rectangle 11"/>
          <p:cNvSpPr/>
          <p:nvPr/>
        </p:nvSpPr>
        <p:spPr bwMode="auto">
          <a:xfrm>
            <a:off x="243334" y="3036061"/>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3" name="Rectangle 12"/>
          <p:cNvSpPr/>
          <p:nvPr/>
        </p:nvSpPr>
        <p:spPr bwMode="auto">
          <a:xfrm>
            <a:off x="263859" y="5927736"/>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5" name="Rectangle 14"/>
          <p:cNvSpPr/>
          <p:nvPr/>
        </p:nvSpPr>
        <p:spPr bwMode="auto">
          <a:xfrm>
            <a:off x="243541" y="5035134"/>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6" name="Rectangle 15"/>
          <p:cNvSpPr/>
          <p:nvPr/>
        </p:nvSpPr>
        <p:spPr bwMode="auto">
          <a:xfrm>
            <a:off x="239893" y="2523443"/>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Tree>
    <p:extLst>
      <p:ext uri="{BB962C8B-B14F-4D97-AF65-F5344CB8AC3E}">
        <p14:creationId xmlns:p14="http://schemas.microsoft.com/office/powerpoint/2010/main" val="2091036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03212" y="1626283"/>
            <a:ext cx="8388000" cy="3230714"/>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704033" y="1683765"/>
            <a:ext cx="8087179" cy="2677022"/>
          </a:xfrm>
        </p:spPr>
        <p:txBody>
          <a:bodyPr/>
          <a:lstStyle/>
          <a:p>
            <a:r>
              <a:rPr lang="en-GB" dirty="0" smtClean="0"/>
              <a:t>Who </a:t>
            </a:r>
            <a:r>
              <a:rPr lang="en-GB" dirty="0"/>
              <a:t>are the most vulnerable road users (VRU)?</a:t>
            </a:r>
          </a:p>
          <a:p>
            <a:r>
              <a:rPr lang="en-GB" dirty="0" smtClean="0"/>
              <a:t>What </a:t>
            </a:r>
            <a:r>
              <a:rPr lang="en-GB" dirty="0"/>
              <a:t>are some common collision causes with cyclists?</a:t>
            </a:r>
          </a:p>
          <a:p>
            <a:r>
              <a:rPr lang="en-GB" dirty="0" smtClean="0"/>
              <a:t>Before </a:t>
            </a:r>
            <a:r>
              <a:rPr lang="en-GB" dirty="0"/>
              <a:t>setting off on your journey, what can you do to help protect vulnerable road users on the road?</a:t>
            </a:r>
          </a:p>
          <a:p>
            <a:r>
              <a:rPr lang="en-GB" dirty="0" smtClean="0"/>
              <a:t>What </a:t>
            </a:r>
            <a:r>
              <a:rPr lang="en-GB" dirty="0"/>
              <a:t>measures can you take to protect vulnerable road users whilst driving?</a:t>
            </a:r>
          </a:p>
          <a:p>
            <a:pPr marL="0" lvl="1" indent="0">
              <a:buNone/>
            </a:pPr>
            <a:endParaRPr lang="en-GB" sz="2000" dirty="0"/>
          </a:p>
        </p:txBody>
      </p:sp>
      <p:sp>
        <p:nvSpPr>
          <p:cNvPr id="20" name="Rectangle 19"/>
          <p:cNvSpPr/>
          <p:nvPr/>
        </p:nvSpPr>
        <p:spPr bwMode="auto">
          <a:xfrm>
            <a:off x="408859" y="386266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1" name="Rectangle 20"/>
          <p:cNvSpPr/>
          <p:nvPr/>
        </p:nvSpPr>
        <p:spPr bwMode="auto">
          <a:xfrm>
            <a:off x="425164" y="1812886"/>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2" name="Rectangle 21"/>
          <p:cNvSpPr/>
          <p:nvPr/>
        </p:nvSpPr>
        <p:spPr bwMode="auto">
          <a:xfrm>
            <a:off x="403212" y="293368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38" name="Title 6"/>
          <p:cNvSpPr>
            <a:spLocks noGrp="1"/>
          </p:cNvSpPr>
          <p:nvPr>
            <p:ph type="title"/>
          </p:nvPr>
        </p:nvSpPr>
        <p:spPr bwMode="auto">
          <a:xfrm>
            <a:off x="442181" y="334013"/>
            <a:ext cx="8440562" cy="61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0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Understanding the toolbox talk</a:t>
            </a:r>
          </a:p>
        </p:txBody>
      </p:sp>
      <p:sp>
        <p:nvSpPr>
          <p:cNvPr id="9" name="Rectangle 8"/>
          <p:cNvSpPr/>
          <p:nvPr/>
        </p:nvSpPr>
        <p:spPr bwMode="auto">
          <a:xfrm>
            <a:off x="412248" y="239437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469342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79462" y="1234408"/>
            <a:ext cx="8388000" cy="4940760"/>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80283" y="1291890"/>
            <a:ext cx="8087179" cy="2677022"/>
          </a:xfrm>
        </p:spPr>
        <p:txBody>
          <a:bodyPr/>
          <a:lstStyle/>
          <a:p>
            <a:pPr marL="0" lvl="1" indent="0">
              <a:spcBef>
                <a:spcPts val="300"/>
              </a:spcBef>
              <a:spcAft>
                <a:spcPts val="1000"/>
              </a:spcAft>
              <a:buNone/>
            </a:pPr>
            <a:r>
              <a:rPr lang="en-GB" sz="2000" b="1" dirty="0"/>
              <a:t>To sum up we need to make sure that</a:t>
            </a:r>
            <a:r>
              <a:rPr lang="en-GB" sz="2000" b="1" dirty="0" smtClean="0"/>
              <a:t>:</a:t>
            </a:r>
            <a:endParaRPr lang="en-GB" sz="2000" b="1" dirty="0"/>
          </a:p>
          <a:p>
            <a:pPr marL="0" lvl="1" indent="0">
              <a:spcBef>
                <a:spcPts val="300"/>
              </a:spcBef>
              <a:spcAft>
                <a:spcPts val="1000"/>
              </a:spcAft>
              <a:buNone/>
            </a:pPr>
            <a:r>
              <a:rPr lang="en-GB" sz="2000" dirty="0"/>
              <a:t>All safety equipment is included within the daily walk around check making sure that: </a:t>
            </a:r>
          </a:p>
          <a:p>
            <a:pPr lvl="1">
              <a:spcBef>
                <a:spcPts val="300"/>
              </a:spcBef>
              <a:spcAft>
                <a:spcPts val="1000"/>
              </a:spcAft>
              <a:buFont typeface="Wingdings" panose="05000000000000000000" pitchFamily="2" charset="2"/>
              <a:buChar char="§"/>
            </a:pPr>
            <a:r>
              <a:rPr lang="en-GB" sz="2000" dirty="0"/>
              <a:t>warning signage is clean and visible,</a:t>
            </a:r>
          </a:p>
          <a:p>
            <a:pPr lvl="1">
              <a:spcBef>
                <a:spcPts val="300"/>
              </a:spcBef>
              <a:spcAft>
                <a:spcPts val="1000"/>
              </a:spcAft>
              <a:buFont typeface="Wingdings" panose="05000000000000000000" pitchFamily="2" charset="2"/>
              <a:buChar char="§"/>
            </a:pPr>
            <a:r>
              <a:rPr lang="en-GB" sz="2000" dirty="0"/>
              <a:t>mirrors are correctly adjusted ;</a:t>
            </a:r>
          </a:p>
          <a:p>
            <a:pPr lvl="1">
              <a:spcBef>
                <a:spcPts val="300"/>
              </a:spcBef>
              <a:spcAft>
                <a:spcPts val="1000"/>
              </a:spcAft>
              <a:buFont typeface="Wingdings" panose="05000000000000000000" pitchFamily="2" charset="2"/>
              <a:buChar char="§"/>
            </a:pPr>
            <a:r>
              <a:rPr lang="en-GB" sz="2000" dirty="0"/>
              <a:t>side under-run protection is correctly fitted and serviceable. </a:t>
            </a:r>
          </a:p>
          <a:p>
            <a:pPr marL="0" lvl="1" indent="0">
              <a:spcBef>
                <a:spcPts val="300"/>
              </a:spcBef>
              <a:spcAft>
                <a:spcPts val="1000"/>
              </a:spcAft>
              <a:buNone/>
            </a:pPr>
            <a:r>
              <a:rPr lang="en-GB" sz="2000" dirty="0"/>
              <a:t>All drivers recognise that the use of indirect vision systems is an integral part of their </a:t>
            </a:r>
            <a:r>
              <a:rPr lang="en-GB" sz="2000" dirty="0" smtClean="0"/>
              <a:t>job</a:t>
            </a:r>
            <a:endParaRPr lang="en-GB" sz="2000" dirty="0"/>
          </a:p>
          <a:p>
            <a:pPr marL="0" lvl="1" indent="0">
              <a:spcBef>
                <a:spcPts val="300"/>
              </a:spcBef>
              <a:spcAft>
                <a:spcPts val="1000"/>
              </a:spcAft>
              <a:buNone/>
            </a:pPr>
            <a:r>
              <a:rPr lang="en-GB" sz="2000" dirty="0"/>
              <a:t>Drivers scan their mirrors, particularly at junctions, in case a vulnerable road user has entered the blind </a:t>
            </a:r>
            <a:r>
              <a:rPr lang="en-GB" sz="2000" dirty="0" smtClean="0"/>
              <a:t>spot</a:t>
            </a:r>
            <a:endParaRPr lang="en-GB" sz="2000" dirty="0"/>
          </a:p>
          <a:p>
            <a:pPr marL="0" lvl="1" indent="0">
              <a:spcBef>
                <a:spcPts val="300"/>
              </a:spcBef>
              <a:spcAft>
                <a:spcPts val="1000"/>
              </a:spcAft>
              <a:buNone/>
            </a:pPr>
            <a:r>
              <a:rPr lang="en-GB" sz="2000" dirty="0"/>
              <a:t>Other road users are always given plenty of room</a:t>
            </a:r>
          </a:p>
          <a:p>
            <a:pPr marL="0" lvl="1" indent="0">
              <a:buNone/>
            </a:pPr>
            <a:endParaRPr lang="en-GB" sz="2000" dirty="0"/>
          </a:p>
        </p:txBody>
      </p:sp>
      <p:sp>
        <p:nvSpPr>
          <p:cNvPr id="20" name="Rectangle 19"/>
          <p:cNvSpPr/>
          <p:nvPr/>
        </p:nvSpPr>
        <p:spPr bwMode="auto">
          <a:xfrm>
            <a:off x="385109" y="559083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1" name="Rectangle 20"/>
          <p:cNvSpPr/>
          <p:nvPr/>
        </p:nvSpPr>
        <p:spPr bwMode="auto">
          <a:xfrm>
            <a:off x="384068" y="406920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2" name="Rectangle 21"/>
          <p:cNvSpPr/>
          <p:nvPr/>
        </p:nvSpPr>
        <p:spPr bwMode="auto">
          <a:xfrm>
            <a:off x="379462" y="4809996"/>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38" name="Title 6"/>
          <p:cNvSpPr>
            <a:spLocks noGrp="1"/>
          </p:cNvSpPr>
          <p:nvPr>
            <p:ph type="title"/>
          </p:nvPr>
        </p:nvSpPr>
        <p:spPr bwMode="auto">
          <a:xfrm>
            <a:off x="442181" y="334013"/>
            <a:ext cx="8440562" cy="61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0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Vulnerable road user safety summary</a:t>
            </a:r>
          </a:p>
        </p:txBody>
      </p:sp>
      <p:sp>
        <p:nvSpPr>
          <p:cNvPr id="9" name="Rectangle 8"/>
          <p:cNvSpPr/>
          <p:nvPr/>
        </p:nvSpPr>
        <p:spPr bwMode="auto">
          <a:xfrm>
            <a:off x="388498" y="187187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3132272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bwMode="auto">
          <a:xfrm>
            <a:off x="1037236" y="779643"/>
            <a:ext cx="6166572" cy="936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6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t>Any questions</a:t>
            </a:r>
            <a:br>
              <a:rPr lang="en-US" sz="6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br>
            <a:r>
              <a:rPr lang="en-US" sz="9600" dirty="0">
                <a:solidFill>
                  <a:srgbClr val="00B0F0"/>
                </a:solidFill>
                <a:latin typeface="Arial" panose="020B0604020202020204" pitchFamily="34" charset="0"/>
                <a:ea typeface="AECOM Sans" panose="020B0504020202020204" pitchFamily="34" charset="0"/>
                <a:cs typeface="Arial" panose="020B0604020202020204" pitchFamily="34" charset="0"/>
              </a:rPr>
              <a:t>?</a:t>
            </a:r>
            <a:r>
              <a:rPr lang="en-US" sz="5400" b="1" dirty="0">
                <a:solidFill>
                  <a:srgbClr val="00B0F0"/>
                </a:solidFill>
                <a:latin typeface="AECOM Sans" panose="020B0504020202020204" pitchFamily="34" charset="0"/>
                <a:ea typeface="AECOM Sans" panose="020B0504020202020204" pitchFamily="34" charset="0"/>
                <a:cs typeface="AECOM Sans" panose="020B0504020202020204" pitchFamily="34" charset="0"/>
              </a:rPr>
              <a:t/>
            </a:r>
            <a:br>
              <a:rPr lang="en-US" sz="5400" b="1" dirty="0">
                <a:solidFill>
                  <a:srgbClr val="00B0F0"/>
                </a:solidFill>
                <a:latin typeface="AECOM Sans" panose="020B0504020202020204" pitchFamily="34" charset="0"/>
                <a:ea typeface="AECOM Sans" panose="020B0504020202020204" pitchFamily="34" charset="0"/>
                <a:cs typeface="AECOM Sans" panose="020B0504020202020204" pitchFamily="34" charset="0"/>
              </a:rPr>
            </a:br>
            <a:endParaRPr lang="en-US" altLang="en-US" sz="4800" dirty="0" smtClean="0">
              <a:solidFill>
                <a:srgbClr val="00B0F0"/>
              </a:solidFill>
              <a:latin typeface="AECOM Sans" panose="020B0504020202020204" pitchFamily="34" charset="0"/>
              <a:ea typeface="AECOM Sans" panose="020B0504020202020204" pitchFamily="34" charset="0"/>
              <a:cs typeface="AECOM Sans" panose="020B0504020202020204" pitchFamily="34" charset="0"/>
            </a:endParaRPr>
          </a:p>
        </p:txBody>
      </p:sp>
    </p:spTree>
    <p:extLst>
      <p:ext uri="{BB962C8B-B14F-4D97-AF65-F5344CB8AC3E}">
        <p14:creationId xmlns:p14="http://schemas.microsoft.com/office/powerpoint/2010/main" val="4147156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59" y="362159"/>
            <a:ext cx="8921596" cy="551935"/>
          </a:xfrm>
        </p:spPr>
        <p:txBody>
          <a:bodyPr/>
          <a:lstStyle/>
          <a:p>
            <a:r>
              <a:rPr lang="en-GB" sz="3000" dirty="0" smtClean="0">
                <a:solidFill>
                  <a:srgbClr val="029FD0"/>
                </a:solidFill>
                <a:latin typeface="Arial" panose="020B0604020202020204" pitchFamily="34" charset="0"/>
                <a:ea typeface="AECOM Sans" panose="020B0504020202020204" pitchFamily="34" charset="0"/>
                <a:cs typeface="Arial" panose="020B0604020202020204" pitchFamily="34" charset="0"/>
              </a:rPr>
              <a:t>Fleet </a:t>
            </a:r>
            <a:r>
              <a:rPr lang="en-GB" sz="3000" dirty="0">
                <a:solidFill>
                  <a:srgbClr val="029FD0"/>
                </a:solidFill>
                <a:latin typeface="Arial" panose="020B0604020202020204" pitchFamily="34" charset="0"/>
                <a:ea typeface="AECOM Sans" panose="020B0504020202020204" pitchFamily="34" charset="0"/>
                <a:cs typeface="Arial" panose="020B0604020202020204" pitchFamily="34" charset="0"/>
              </a:rPr>
              <a:t>Operator Recognition Scheme (FORS)</a:t>
            </a:r>
          </a:p>
        </p:txBody>
      </p:sp>
      <p:sp>
        <p:nvSpPr>
          <p:cNvPr id="4" name="Rectangle 3"/>
          <p:cNvSpPr/>
          <p:nvPr/>
        </p:nvSpPr>
        <p:spPr>
          <a:xfrm>
            <a:off x="412409" y="1160060"/>
            <a:ext cx="8388000" cy="2975212"/>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546285" y="1161939"/>
            <a:ext cx="8351882" cy="3216265"/>
          </a:xfrm>
          <a:prstGeom prst="rect">
            <a:avLst/>
          </a:prstGeom>
          <a:noFill/>
        </p:spPr>
        <p:txBody>
          <a:bodyPr wrap="square" rtlCol="0">
            <a:spAutoFit/>
          </a:bodyPr>
          <a:lstStyle/>
          <a:p>
            <a:pPr marL="0" lvl="1" indent="-539568">
              <a:spcBef>
                <a:spcPts val="0"/>
              </a:spcBef>
              <a:spcAft>
                <a:spcPts val="600"/>
              </a:spcAft>
              <a:buNone/>
              <a:defRPr/>
            </a:pPr>
            <a:r>
              <a:rPr lang="en-GB" b="1" dirty="0">
                <a:solidFill>
                  <a:srgbClr val="000000"/>
                </a:solidFill>
                <a:latin typeface="Arial" panose="020B0604020202020204" pitchFamily="34" charset="0"/>
                <a:ea typeface="AECOM Sans" pitchFamily="34" charset="0"/>
                <a:cs typeface="Arial" panose="020B0604020202020204" pitchFamily="34" charset="0"/>
              </a:rPr>
              <a:t>FORS is </a:t>
            </a:r>
            <a:r>
              <a:rPr lang="en-GB" b="1" dirty="0" smtClean="0">
                <a:solidFill>
                  <a:srgbClr val="000000"/>
                </a:solidFill>
                <a:latin typeface="Arial" panose="020B0604020202020204" pitchFamily="34" charset="0"/>
                <a:ea typeface="AECOM Sans" pitchFamily="34" charset="0"/>
                <a:cs typeface="Arial" panose="020B0604020202020204" pitchFamily="34" charset="0"/>
              </a:rPr>
              <a:t>important </a:t>
            </a:r>
            <a:r>
              <a:rPr lang="en-GB" b="1" dirty="0">
                <a:solidFill>
                  <a:srgbClr val="000000"/>
                </a:solidFill>
                <a:latin typeface="Arial" panose="020B0604020202020204" pitchFamily="34" charset="0"/>
                <a:ea typeface="AECOM Sans" pitchFamily="34" charset="0"/>
                <a:cs typeface="Arial" panose="020B0604020202020204" pitchFamily="34" charset="0"/>
              </a:rPr>
              <a:t>to our company because it helps us:</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Demonstrate </a:t>
            </a:r>
            <a:r>
              <a:rPr lang="en-GB" sz="2000" dirty="0">
                <a:solidFill>
                  <a:srgbClr val="000000"/>
                </a:solidFill>
                <a:latin typeface="Arial" panose="020B0604020202020204" pitchFamily="34" charset="0"/>
                <a:ea typeface="AECOM Sans" pitchFamily="34" charset="0"/>
                <a:cs typeface="Arial" panose="020B0604020202020204" pitchFamily="34" charset="0"/>
              </a:rPr>
              <a:t>the quality of our operation</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Improve </a:t>
            </a:r>
            <a:r>
              <a:rPr lang="en-GB" sz="2000" dirty="0">
                <a:solidFill>
                  <a:srgbClr val="000000"/>
                </a:solidFill>
                <a:latin typeface="Arial" panose="020B0604020202020204" pitchFamily="34" charset="0"/>
                <a:ea typeface="AECOM Sans" pitchFamily="34" charset="0"/>
                <a:cs typeface="Arial" panose="020B0604020202020204" pitchFamily="34" charset="0"/>
              </a:rPr>
              <a:t>our road safety record</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To </a:t>
            </a:r>
            <a:r>
              <a:rPr lang="en-GB" sz="2000" dirty="0">
                <a:solidFill>
                  <a:srgbClr val="000000"/>
                </a:solidFill>
                <a:latin typeface="Arial" panose="020B0604020202020204" pitchFamily="34" charset="0"/>
                <a:ea typeface="AECOM Sans" pitchFamily="34" charset="0"/>
                <a:cs typeface="Arial" panose="020B0604020202020204" pitchFamily="34" charset="0"/>
              </a:rPr>
              <a:t>win / maintain work</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Remain </a:t>
            </a:r>
            <a:r>
              <a:rPr lang="en-GB" sz="2000" dirty="0">
                <a:solidFill>
                  <a:srgbClr val="000000"/>
                </a:solidFill>
                <a:latin typeface="Arial" panose="020B0604020202020204" pitchFamily="34" charset="0"/>
                <a:ea typeface="AECOM Sans" pitchFamily="34" charset="0"/>
                <a:cs typeface="Arial" panose="020B0604020202020204" pitchFamily="34" charset="0"/>
              </a:rPr>
              <a:t>legally </a:t>
            </a:r>
            <a:r>
              <a:rPr lang="en-GB" sz="2000" dirty="0" smtClean="0">
                <a:solidFill>
                  <a:srgbClr val="000000"/>
                </a:solidFill>
                <a:latin typeface="Arial" panose="020B0604020202020204" pitchFamily="34" charset="0"/>
                <a:ea typeface="AECOM Sans" pitchFamily="34" charset="0"/>
                <a:cs typeface="Arial" panose="020B0604020202020204" pitchFamily="34" charset="0"/>
              </a:rPr>
              <a:t>compliant</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Become </a:t>
            </a:r>
            <a:r>
              <a:rPr lang="en-GB" sz="2000" dirty="0">
                <a:solidFill>
                  <a:srgbClr val="000000"/>
                </a:solidFill>
                <a:latin typeface="Arial" panose="020B0604020202020204" pitchFamily="34" charset="0"/>
                <a:ea typeface="AECOM Sans" pitchFamily="34" charset="0"/>
                <a:cs typeface="Arial" panose="020B0604020202020204" pitchFamily="34" charset="0"/>
              </a:rPr>
              <a:t>more efficient</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Reduce </a:t>
            </a:r>
            <a:r>
              <a:rPr lang="en-GB" sz="2000" dirty="0">
                <a:solidFill>
                  <a:srgbClr val="000000"/>
                </a:solidFill>
                <a:latin typeface="Arial" panose="020B0604020202020204" pitchFamily="34" charset="0"/>
                <a:ea typeface="AECOM Sans" pitchFamily="34" charset="0"/>
                <a:cs typeface="Arial" panose="020B0604020202020204" pitchFamily="34" charset="0"/>
              </a:rPr>
              <a:t>our environmental impacts</a:t>
            </a:r>
          </a:p>
          <a:p>
            <a:endParaRPr lang="en-GB" dirty="0"/>
          </a:p>
        </p:txBody>
      </p:sp>
      <p:sp>
        <p:nvSpPr>
          <p:cNvPr id="6" name="Rectangle 5"/>
          <p:cNvSpPr/>
          <p:nvPr/>
        </p:nvSpPr>
        <p:spPr>
          <a:xfrm>
            <a:off x="393704" y="4225497"/>
            <a:ext cx="8388000" cy="1450905"/>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spcBef>
                <a:spcPts val="0"/>
              </a:spcBef>
              <a:spcAft>
                <a:spcPts val="0"/>
              </a:spcAft>
              <a:buNone/>
              <a:defRPr/>
            </a:pPr>
            <a:r>
              <a:rPr lang="en-GB" sz="2000" b="1" dirty="0" smtClean="0">
                <a:solidFill>
                  <a:srgbClr val="000000"/>
                </a:solidFill>
                <a:latin typeface="Arial" panose="020B0604020202020204" pitchFamily="34" charset="0"/>
                <a:ea typeface="AECOM Sans" panose="020B0504020202020204" pitchFamily="34" charset="0"/>
                <a:cs typeface="Arial" panose="020B0604020202020204" pitchFamily="34" charset="0"/>
              </a:rPr>
              <a:t>Requirement</a:t>
            </a:r>
            <a:r>
              <a:rPr lang="en-GB" sz="2000" b="1" dirty="0">
                <a:solidFill>
                  <a:srgbClr val="000000"/>
                </a:solidFill>
                <a:latin typeface="Arial" panose="020B0604020202020204" pitchFamily="34" charset="0"/>
                <a:ea typeface="AECOM Sans" panose="020B0504020202020204" pitchFamily="34" charset="0"/>
                <a:cs typeface="Arial" panose="020B0604020202020204" pitchFamily="34" charset="0"/>
              </a:rPr>
              <a:t>:</a:t>
            </a:r>
          </a:p>
          <a:p>
            <a:pPr marL="0" lvl="1" indent="-539568">
              <a:spcBef>
                <a:spcPts val="0"/>
              </a:spcBef>
              <a:spcAft>
                <a:spcPts val="0"/>
              </a:spcAft>
              <a:buNone/>
              <a:defRPr/>
            </a:pP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Fleet operators shall ensure that all </a:t>
            </a:r>
            <a:r>
              <a:rPr lang="en-GB" sz="2000" dirty="0" smtClean="0">
                <a:solidFill>
                  <a:srgbClr val="000000"/>
                </a:solidFill>
                <a:latin typeface="Arial" panose="020B0604020202020204" pitchFamily="34" charset="0"/>
                <a:ea typeface="AECOM Sans" panose="020B0504020202020204" pitchFamily="34" charset="0"/>
                <a:cs typeface="Arial" panose="020B0604020202020204" pitchFamily="34" charset="0"/>
              </a:rPr>
              <a:t>vehicles over </a:t>
            </a: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3.5 tonnes gross vehicle weight </a:t>
            </a:r>
            <a:r>
              <a:rPr lang="en-GB" sz="2000" dirty="0" smtClean="0">
                <a:solidFill>
                  <a:srgbClr val="000000"/>
                </a:solidFill>
                <a:latin typeface="Arial" panose="020B0604020202020204" pitchFamily="34" charset="0"/>
                <a:ea typeface="AECOM Sans" panose="020B0504020202020204" pitchFamily="34" charset="0"/>
                <a:cs typeface="Arial" panose="020B0604020202020204" pitchFamily="34" charset="0"/>
              </a:rPr>
              <a:t>are fitted </a:t>
            </a: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with safety equipment to help </a:t>
            </a:r>
            <a:r>
              <a:rPr lang="en-GB" sz="2000" dirty="0" smtClean="0">
                <a:solidFill>
                  <a:srgbClr val="000000"/>
                </a:solidFill>
                <a:latin typeface="Arial" panose="020B0604020202020204" pitchFamily="34" charset="0"/>
                <a:ea typeface="AECOM Sans" panose="020B0504020202020204" pitchFamily="34" charset="0"/>
                <a:cs typeface="Arial" panose="020B0604020202020204" pitchFamily="34" charset="0"/>
              </a:rPr>
              <a:t>protect vulnerable </a:t>
            </a: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road users. </a:t>
            </a:r>
            <a:endParaRPr lang="en-GB" dirty="0"/>
          </a:p>
        </p:txBody>
      </p:sp>
      <p:pic>
        <p:nvPicPr>
          <p:cNvPr id="8" name="Picture 2"/>
          <p:cNvPicPr>
            <a:picLocks noChangeAspect="1" noChangeArrowheads="1"/>
          </p:cNvPicPr>
          <p:nvPr/>
        </p:nvPicPr>
        <p:blipFill>
          <a:blip r:embed="rId3" cstate="print"/>
          <a:srcRect/>
          <a:stretch>
            <a:fillRect/>
          </a:stretch>
        </p:blipFill>
        <p:spPr bwMode="auto">
          <a:xfrm rot="5400000">
            <a:off x="295129" y="5963474"/>
            <a:ext cx="963824" cy="704551"/>
          </a:xfrm>
          <a:prstGeom prst="rect">
            <a:avLst/>
          </a:prstGeom>
          <a:noFill/>
          <a:ln w="9525">
            <a:noFill/>
            <a:miter lim="800000"/>
            <a:headEnd/>
            <a:tailEnd/>
          </a:ln>
        </p:spPr>
      </p:pic>
      <p:sp>
        <p:nvSpPr>
          <p:cNvPr id="9" name="Rectangle 8"/>
          <p:cNvSpPr/>
          <p:nvPr/>
        </p:nvSpPr>
        <p:spPr bwMode="auto">
          <a:xfrm>
            <a:off x="415703" y="1717487"/>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0" name="Rectangle 9"/>
          <p:cNvSpPr/>
          <p:nvPr/>
        </p:nvSpPr>
        <p:spPr bwMode="auto">
          <a:xfrm>
            <a:off x="416814" y="2082243"/>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Rectangle 10"/>
          <p:cNvSpPr/>
          <p:nvPr/>
        </p:nvSpPr>
        <p:spPr bwMode="auto">
          <a:xfrm>
            <a:off x="416814" y="2475065"/>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2" name="Rectangle 11"/>
          <p:cNvSpPr/>
          <p:nvPr/>
        </p:nvSpPr>
        <p:spPr bwMode="auto">
          <a:xfrm>
            <a:off x="416814" y="2863800"/>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3" name="Rectangle 12"/>
          <p:cNvSpPr/>
          <p:nvPr/>
        </p:nvSpPr>
        <p:spPr bwMode="auto">
          <a:xfrm>
            <a:off x="423687" y="3237511"/>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4" name="Rectangle 13"/>
          <p:cNvSpPr/>
          <p:nvPr/>
        </p:nvSpPr>
        <p:spPr bwMode="auto">
          <a:xfrm>
            <a:off x="423687" y="3619174"/>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Tree>
    <p:extLst>
      <p:ext uri="{BB962C8B-B14F-4D97-AF65-F5344CB8AC3E}">
        <p14:creationId xmlns:p14="http://schemas.microsoft.com/office/powerpoint/2010/main" val="3510435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768" y="1530509"/>
            <a:ext cx="8388000" cy="4283841"/>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60341" y="2093838"/>
            <a:ext cx="4439172" cy="3701315"/>
          </a:xfrm>
        </p:spPr>
        <p:txBody>
          <a:bodyPr/>
          <a:lstStyle/>
          <a:p>
            <a:pPr marL="0" lvl="1" indent="0">
              <a:lnSpc>
                <a:spcPct val="90000"/>
              </a:lnSpc>
              <a:spcAft>
                <a:spcPts val="500"/>
              </a:spcAft>
              <a:buNone/>
              <a:defRPr/>
            </a:pPr>
            <a:r>
              <a:rPr lang="en-GB" dirty="0">
                <a:latin typeface="Arial" panose="020B0604020202020204" pitchFamily="34" charset="0"/>
                <a:ea typeface="AECOM Sans" panose="020B0504020202020204" pitchFamily="34" charset="0"/>
                <a:cs typeface="Arial" panose="020B0604020202020204" pitchFamily="34" charset="0"/>
              </a:rPr>
              <a:t>C</a:t>
            </a:r>
            <a:r>
              <a:rPr lang="en-GB" dirty="0" smtClean="0">
                <a:latin typeface="Arial" panose="020B0604020202020204" pitchFamily="34" charset="0"/>
                <a:ea typeface="AECOM Sans" panose="020B0504020202020204" pitchFamily="34" charset="0"/>
                <a:cs typeface="Arial" panose="020B0604020202020204" pitchFamily="34" charset="0"/>
              </a:rPr>
              <a:t>ommunicate </a:t>
            </a:r>
            <a:r>
              <a:rPr lang="en-GB" dirty="0">
                <a:latin typeface="Arial" panose="020B0604020202020204" pitchFamily="34" charset="0"/>
                <a:ea typeface="AECOM Sans" panose="020B0504020202020204" pitchFamily="34" charset="0"/>
                <a:cs typeface="Arial" panose="020B0604020202020204" pitchFamily="34" charset="0"/>
              </a:rPr>
              <a:t>the importance of </a:t>
            </a:r>
            <a:r>
              <a:rPr lang="en-GB" b="1" dirty="0">
                <a:latin typeface="Arial" panose="020B0604020202020204" pitchFamily="34" charset="0"/>
                <a:ea typeface="AECOM Sans" panose="020B0504020202020204" pitchFamily="34" charset="0"/>
                <a:cs typeface="Arial" panose="020B0604020202020204" pitchFamily="34" charset="0"/>
              </a:rPr>
              <a:t>considering other road users</a:t>
            </a:r>
            <a:r>
              <a:rPr lang="en-GB" dirty="0">
                <a:latin typeface="Arial" panose="020B0604020202020204" pitchFamily="34" charset="0"/>
                <a:ea typeface="AECOM Sans" panose="020B0504020202020204" pitchFamily="34" charset="0"/>
                <a:cs typeface="Arial" panose="020B0604020202020204" pitchFamily="34" charset="0"/>
              </a:rPr>
              <a:t>, especially vulnerable road users (e.g. pedestrians, cyclists, motorcyclists, horse riders), and </a:t>
            </a:r>
            <a:r>
              <a:rPr lang="en-GB" b="1" dirty="0">
                <a:latin typeface="Arial" panose="020B0604020202020204" pitchFamily="34" charset="0"/>
                <a:ea typeface="AECOM Sans" panose="020B0504020202020204" pitchFamily="34" charset="0"/>
                <a:cs typeface="Arial" panose="020B0604020202020204" pitchFamily="34" charset="0"/>
              </a:rPr>
              <a:t>outline the techniques and equipment you should use to help protect them</a:t>
            </a:r>
            <a:r>
              <a:rPr lang="en-GB" dirty="0">
                <a:latin typeface="Arial" panose="020B0604020202020204" pitchFamily="34" charset="0"/>
                <a:ea typeface="AECOM Sans" panose="020B0504020202020204" pitchFamily="34" charset="0"/>
                <a:cs typeface="Arial" panose="020B0604020202020204" pitchFamily="34" charset="0"/>
              </a:rPr>
              <a:t>. </a:t>
            </a:r>
          </a:p>
        </p:txBody>
      </p:sp>
      <p:sp>
        <p:nvSpPr>
          <p:cNvPr id="9" name="TextBox 8"/>
          <p:cNvSpPr txBox="1"/>
          <p:nvPr/>
        </p:nvSpPr>
        <p:spPr>
          <a:xfrm>
            <a:off x="470646" y="391453"/>
            <a:ext cx="8280335" cy="553998"/>
          </a:xfrm>
          <a:prstGeom prst="rect">
            <a:avLst/>
          </a:prstGeom>
          <a:noFill/>
        </p:spPr>
        <p:txBody>
          <a:bodyPr wrap="square" rtlCol="0">
            <a:spAutoFit/>
          </a:bodyPr>
          <a:lstStyle/>
          <a:p>
            <a:r>
              <a:rPr lang="en-US" sz="3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t>Aim of toolbox talk</a:t>
            </a:r>
          </a:p>
        </p:txBody>
      </p:sp>
      <p:sp>
        <p:nvSpPr>
          <p:cNvPr id="14" name="Rectangle 13"/>
          <p:cNvSpPr/>
          <p:nvPr/>
        </p:nvSpPr>
        <p:spPr bwMode="auto">
          <a:xfrm rot="1277617">
            <a:off x="5196647" y="1240517"/>
            <a:ext cx="483130" cy="498792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Rectangle 10"/>
          <p:cNvSpPr/>
          <p:nvPr/>
        </p:nvSpPr>
        <p:spPr bwMode="auto">
          <a:xfrm>
            <a:off x="267291" y="2183049"/>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88031" y="1514940"/>
            <a:ext cx="6425760" cy="4299410"/>
          </a:xfrm>
          <a:prstGeom prst="trapezoid">
            <a:avLst>
              <a:gd name="adj" fmla="val 37970"/>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611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01" y="104900"/>
            <a:ext cx="8534400" cy="762000"/>
          </a:xfrm>
        </p:spPr>
        <p:txBody>
          <a:bodyPr/>
          <a:lstStyle/>
          <a:p>
            <a:r>
              <a:rPr lang="en-GB" sz="2800" dirty="0">
                <a:solidFill>
                  <a:srgbClr val="00B0F0"/>
                </a:solidFill>
              </a:rPr>
              <a:t>How this toolbox talk will help </a:t>
            </a:r>
            <a:r>
              <a:rPr lang="en-GB" sz="2800" dirty="0" smtClean="0">
                <a:solidFill>
                  <a:srgbClr val="00B0F0"/>
                </a:solidFill>
              </a:rPr>
              <a:t>you?</a:t>
            </a:r>
            <a:endParaRPr lang="en-GB" sz="2800" dirty="0">
              <a:solidFill>
                <a:srgbClr val="00B0F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334" y="5009927"/>
            <a:ext cx="1104900" cy="12496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0014" y="5009927"/>
            <a:ext cx="1104900" cy="124968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7704" y="5009927"/>
            <a:ext cx="1104900" cy="124968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2658" y="5009927"/>
            <a:ext cx="1104900" cy="1249680"/>
          </a:xfrm>
          <a:prstGeom prst="rect">
            <a:avLst/>
          </a:prstGeom>
          <a:noFill/>
          <a:ln w="19050" cap="flat" cmpd="sng" algn="ctr">
            <a:noFill/>
            <a:prstDash val="solid"/>
            <a:round/>
            <a:headEnd type="none" w="med" len="med"/>
            <a:tailEnd type="none" w="med" len="med"/>
          </a:ln>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5654" y="5009927"/>
            <a:ext cx="1104900" cy="1249680"/>
          </a:xfrm>
          <a:prstGeom prst="rect">
            <a:avLst/>
          </a:prstGeom>
          <a:noFill/>
          <a:ln w="19050" cap="flat" cmpd="sng" algn="ctr">
            <a:noFill/>
            <a:prstDash val="solid"/>
            <a:round/>
            <a:headEnd type="none" w="med" len="med"/>
            <a:tailEnd type="none" w="med" len="med"/>
          </a:ln>
          <a:effectLst/>
        </p:spPr>
      </p:pic>
      <p:sp>
        <p:nvSpPr>
          <p:cNvPr id="9" name="Freeform 8"/>
          <p:cNvSpPr/>
          <p:nvPr/>
        </p:nvSpPr>
        <p:spPr bwMode="auto">
          <a:xfrm rot="10800000" flipH="1">
            <a:off x="359492" y="4407550"/>
            <a:ext cx="132650" cy="576000"/>
          </a:xfrm>
          <a:custGeom>
            <a:avLst/>
            <a:gdLst>
              <a:gd name="connsiteX0" fmla="*/ 0 w 304800"/>
              <a:gd name="connsiteY0" fmla="*/ 0 h 2273300"/>
              <a:gd name="connsiteX1" fmla="*/ 0 w 304800"/>
              <a:gd name="connsiteY1" fmla="*/ 2273300 h 2273300"/>
              <a:gd name="connsiteX2" fmla="*/ 304800 w 304800"/>
              <a:gd name="connsiteY2" fmla="*/ 2273300 h 2273300"/>
            </a:gdLst>
            <a:ahLst/>
            <a:cxnLst>
              <a:cxn ang="0">
                <a:pos x="connsiteX0" y="connsiteY0"/>
              </a:cxn>
              <a:cxn ang="0">
                <a:pos x="connsiteX1" y="connsiteY1"/>
              </a:cxn>
              <a:cxn ang="0">
                <a:pos x="connsiteX2" y="connsiteY2"/>
              </a:cxn>
            </a:cxnLst>
            <a:rect l="l" t="t" r="r" b="b"/>
            <a:pathLst>
              <a:path w="304800" h="2273300">
                <a:moveTo>
                  <a:pt x="0" y="0"/>
                </a:moveTo>
                <a:lnTo>
                  <a:pt x="0" y="2273300"/>
                </a:lnTo>
                <a:lnTo>
                  <a:pt x="304800" y="2273300"/>
                </a:lnTo>
              </a:path>
            </a:pathLst>
          </a:custGeom>
          <a:noFill/>
          <a:ln w="19050" cap="flat" cmpd="sng" algn="ctr">
            <a:solidFill>
              <a:srgbClr val="59819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0" name="TextBox 9"/>
          <p:cNvSpPr txBox="1"/>
          <p:nvPr/>
        </p:nvSpPr>
        <p:spPr>
          <a:xfrm>
            <a:off x="451055" y="3846615"/>
            <a:ext cx="1101099" cy="892552"/>
          </a:xfrm>
          <a:prstGeom prst="rect">
            <a:avLst/>
          </a:prstGeom>
          <a:noFill/>
        </p:spPr>
        <p:txBody>
          <a:bodyPr wrap="square" rtlCol="0">
            <a:spAutoFit/>
          </a:bodyPr>
          <a:lstStyle>
            <a:defPPr>
              <a:defRPr lang="en-GB"/>
            </a:defPPr>
            <a:lvl2pPr marL="0" lvl="1" eaLnBrk="1" hangingPunct="1">
              <a:spcBef>
                <a:spcPts val="1600"/>
              </a:spcBef>
              <a:buClr>
                <a:schemeClr val="tx1"/>
              </a:buClr>
              <a:defRPr sz="1400" kern="0">
                <a:solidFill>
                  <a:srgbClr val="000000"/>
                </a:solidFill>
                <a:latin typeface="Arial"/>
                <a:ea typeface="+mn-ea"/>
                <a:cs typeface="Arial"/>
              </a:defRPr>
            </a:lvl2pPr>
          </a:lstStyle>
          <a:p>
            <a:pPr lvl="1"/>
            <a:r>
              <a:rPr lang="en-US" sz="1300" dirty="0"/>
              <a:t>Older or disabled pedestrians walk slowly</a:t>
            </a:r>
          </a:p>
        </p:txBody>
      </p:sp>
      <p:sp>
        <p:nvSpPr>
          <p:cNvPr id="11" name="Freeform 10"/>
          <p:cNvSpPr/>
          <p:nvPr/>
        </p:nvSpPr>
        <p:spPr bwMode="auto">
          <a:xfrm rot="10800000" flipH="1">
            <a:off x="1713524" y="4414053"/>
            <a:ext cx="133200" cy="576000"/>
          </a:xfrm>
          <a:custGeom>
            <a:avLst/>
            <a:gdLst>
              <a:gd name="connsiteX0" fmla="*/ 0 w 304800"/>
              <a:gd name="connsiteY0" fmla="*/ 0 h 2273300"/>
              <a:gd name="connsiteX1" fmla="*/ 0 w 304800"/>
              <a:gd name="connsiteY1" fmla="*/ 2273300 h 2273300"/>
              <a:gd name="connsiteX2" fmla="*/ 304800 w 304800"/>
              <a:gd name="connsiteY2" fmla="*/ 2273300 h 2273300"/>
            </a:gdLst>
            <a:ahLst/>
            <a:cxnLst>
              <a:cxn ang="0">
                <a:pos x="connsiteX0" y="connsiteY0"/>
              </a:cxn>
              <a:cxn ang="0">
                <a:pos x="connsiteX1" y="connsiteY1"/>
              </a:cxn>
              <a:cxn ang="0">
                <a:pos x="connsiteX2" y="connsiteY2"/>
              </a:cxn>
            </a:cxnLst>
            <a:rect l="l" t="t" r="r" b="b"/>
            <a:pathLst>
              <a:path w="304800" h="2273300">
                <a:moveTo>
                  <a:pt x="0" y="0"/>
                </a:moveTo>
                <a:lnTo>
                  <a:pt x="0" y="2273300"/>
                </a:lnTo>
                <a:lnTo>
                  <a:pt x="304800" y="2273300"/>
                </a:lnTo>
              </a:path>
            </a:pathLst>
          </a:custGeom>
          <a:noFill/>
          <a:ln w="19050" cap="flat" cmpd="sng" algn="ctr">
            <a:solidFill>
              <a:srgbClr val="59819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GB">
              <a:solidFill>
                <a:srgbClr val="000000"/>
              </a:solidFill>
            </a:endParaRPr>
          </a:p>
        </p:txBody>
      </p:sp>
      <p:sp>
        <p:nvSpPr>
          <p:cNvPr id="12" name="TextBox 11"/>
          <p:cNvSpPr txBox="1"/>
          <p:nvPr/>
        </p:nvSpPr>
        <p:spPr>
          <a:xfrm>
            <a:off x="1806484" y="3848924"/>
            <a:ext cx="1115568" cy="892552"/>
          </a:xfrm>
          <a:prstGeom prst="rect">
            <a:avLst/>
          </a:prstGeom>
          <a:noFill/>
        </p:spPr>
        <p:txBody>
          <a:bodyPr wrap="square" rtlCol="0">
            <a:spAutoFit/>
          </a:bodyPr>
          <a:lstStyle>
            <a:defPPr>
              <a:defRPr lang="en-GB"/>
            </a:defPPr>
            <a:lvl2pPr marL="0" lvl="1" eaLnBrk="1" hangingPunct="1">
              <a:spcBef>
                <a:spcPts val="1600"/>
              </a:spcBef>
              <a:buClr>
                <a:schemeClr val="tx1"/>
              </a:buClr>
              <a:defRPr sz="1400" kern="0">
                <a:solidFill>
                  <a:srgbClr val="000000"/>
                </a:solidFill>
                <a:latin typeface="Arial"/>
                <a:ea typeface="+mn-ea"/>
                <a:cs typeface="Arial"/>
              </a:defRPr>
            </a:lvl2pPr>
          </a:lstStyle>
          <a:p>
            <a:pPr lvl="1"/>
            <a:r>
              <a:rPr lang="en-US" sz="1300" dirty="0"/>
              <a:t>Blind or deaf pedestrians can’t see or hear you </a:t>
            </a:r>
          </a:p>
        </p:txBody>
      </p:sp>
      <p:sp>
        <p:nvSpPr>
          <p:cNvPr id="13" name="Freeform 12"/>
          <p:cNvSpPr/>
          <p:nvPr/>
        </p:nvSpPr>
        <p:spPr bwMode="auto">
          <a:xfrm rot="10800000" flipH="1">
            <a:off x="3046902" y="3545992"/>
            <a:ext cx="133200" cy="1440000"/>
          </a:xfrm>
          <a:custGeom>
            <a:avLst/>
            <a:gdLst>
              <a:gd name="connsiteX0" fmla="*/ 0 w 304800"/>
              <a:gd name="connsiteY0" fmla="*/ 0 h 2273300"/>
              <a:gd name="connsiteX1" fmla="*/ 0 w 304800"/>
              <a:gd name="connsiteY1" fmla="*/ 2273300 h 2273300"/>
              <a:gd name="connsiteX2" fmla="*/ 304800 w 304800"/>
              <a:gd name="connsiteY2" fmla="*/ 2273300 h 2273300"/>
            </a:gdLst>
            <a:ahLst/>
            <a:cxnLst>
              <a:cxn ang="0">
                <a:pos x="connsiteX0" y="connsiteY0"/>
              </a:cxn>
              <a:cxn ang="0">
                <a:pos x="connsiteX1" y="connsiteY1"/>
              </a:cxn>
              <a:cxn ang="0">
                <a:pos x="connsiteX2" y="connsiteY2"/>
              </a:cxn>
            </a:cxnLst>
            <a:rect l="l" t="t" r="r" b="b"/>
            <a:pathLst>
              <a:path w="304800" h="2273300">
                <a:moveTo>
                  <a:pt x="0" y="0"/>
                </a:moveTo>
                <a:lnTo>
                  <a:pt x="0" y="2273300"/>
                </a:lnTo>
                <a:lnTo>
                  <a:pt x="304800" y="2273300"/>
                </a:lnTo>
              </a:path>
            </a:pathLst>
          </a:custGeom>
          <a:noFill/>
          <a:ln w="19050" cap="flat" cmpd="sng" algn="ctr">
            <a:solidFill>
              <a:srgbClr val="59819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GB">
              <a:solidFill>
                <a:srgbClr val="000000"/>
              </a:solidFill>
            </a:endParaRPr>
          </a:p>
        </p:txBody>
      </p:sp>
      <p:sp>
        <p:nvSpPr>
          <p:cNvPr id="14" name="TextBox 13"/>
          <p:cNvSpPr txBox="1"/>
          <p:nvPr/>
        </p:nvSpPr>
        <p:spPr>
          <a:xfrm>
            <a:off x="3141387" y="2779449"/>
            <a:ext cx="1079143" cy="1692771"/>
          </a:xfrm>
          <a:prstGeom prst="rect">
            <a:avLst/>
          </a:prstGeom>
          <a:noFill/>
        </p:spPr>
        <p:txBody>
          <a:bodyPr wrap="square" rtlCol="0">
            <a:spAutoFit/>
          </a:bodyPr>
          <a:lstStyle>
            <a:defPPr>
              <a:defRPr lang="en-GB"/>
            </a:defPPr>
            <a:lvl2pPr marL="0" lvl="1" eaLnBrk="1" hangingPunct="1">
              <a:spcBef>
                <a:spcPts val="1600"/>
              </a:spcBef>
              <a:buClr>
                <a:schemeClr val="tx1"/>
              </a:buClr>
              <a:defRPr sz="1400" kern="0">
                <a:solidFill>
                  <a:srgbClr val="000000"/>
                </a:solidFill>
                <a:latin typeface="Arial"/>
                <a:ea typeface="+mn-ea"/>
                <a:cs typeface="Arial"/>
              </a:defRPr>
            </a:lvl2pPr>
          </a:lstStyle>
          <a:p>
            <a:pPr lvl="1"/>
            <a:r>
              <a:rPr lang="en-US" sz="1300" dirty="0"/>
              <a:t>Children are small, playful, curious, poor at judging speed, and can run fast</a:t>
            </a:r>
          </a:p>
        </p:txBody>
      </p:sp>
      <p:sp>
        <p:nvSpPr>
          <p:cNvPr id="15" name="Freeform 14"/>
          <p:cNvSpPr/>
          <p:nvPr/>
        </p:nvSpPr>
        <p:spPr bwMode="auto">
          <a:xfrm rot="10800000" flipH="1">
            <a:off x="4419094" y="3535062"/>
            <a:ext cx="133200" cy="1440000"/>
          </a:xfrm>
          <a:custGeom>
            <a:avLst/>
            <a:gdLst>
              <a:gd name="connsiteX0" fmla="*/ 0 w 304800"/>
              <a:gd name="connsiteY0" fmla="*/ 0 h 2273300"/>
              <a:gd name="connsiteX1" fmla="*/ 0 w 304800"/>
              <a:gd name="connsiteY1" fmla="*/ 2273300 h 2273300"/>
              <a:gd name="connsiteX2" fmla="*/ 304800 w 304800"/>
              <a:gd name="connsiteY2" fmla="*/ 2273300 h 2273300"/>
            </a:gdLst>
            <a:ahLst/>
            <a:cxnLst>
              <a:cxn ang="0">
                <a:pos x="connsiteX0" y="connsiteY0"/>
              </a:cxn>
              <a:cxn ang="0">
                <a:pos x="connsiteX1" y="connsiteY1"/>
              </a:cxn>
              <a:cxn ang="0">
                <a:pos x="connsiteX2" y="connsiteY2"/>
              </a:cxn>
            </a:cxnLst>
            <a:rect l="l" t="t" r="r" b="b"/>
            <a:pathLst>
              <a:path w="304800" h="2273300">
                <a:moveTo>
                  <a:pt x="0" y="0"/>
                </a:moveTo>
                <a:lnTo>
                  <a:pt x="0" y="2273300"/>
                </a:lnTo>
                <a:lnTo>
                  <a:pt x="304800" y="2273300"/>
                </a:lnTo>
              </a:path>
            </a:pathLst>
          </a:custGeom>
          <a:noFill/>
          <a:ln w="19050" cap="flat" cmpd="sng" algn="ctr">
            <a:solidFill>
              <a:srgbClr val="59819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GB">
              <a:solidFill>
                <a:srgbClr val="000000"/>
              </a:solidFill>
            </a:endParaRPr>
          </a:p>
        </p:txBody>
      </p:sp>
      <p:sp>
        <p:nvSpPr>
          <p:cNvPr id="16" name="TextBox 15"/>
          <p:cNvSpPr txBox="1"/>
          <p:nvPr/>
        </p:nvSpPr>
        <p:spPr>
          <a:xfrm>
            <a:off x="4514194" y="2781434"/>
            <a:ext cx="1226229" cy="1692771"/>
          </a:xfrm>
          <a:prstGeom prst="rect">
            <a:avLst/>
          </a:prstGeom>
          <a:noFill/>
        </p:spPr>
        <p:txBody>
          <a:bodyPr wrap="square" rtlCol="0">
            <a:spAutoFit/>
          </a:bodyPr>
          <a:lstStyle>
            <a:defPPr>
              <a:defRPr lang="en-GB"/>
            </a:defPPr>
            <a:lvl2pPr marL="0" lvl="1" eaLnBrk="1" hangingPunct="1">
              <a:spcBef>
                <a:spcPts val="1600"/>
              </a:spcBef>
              <a:buClr>
                <a:schemeClr val="tx1"/>
              </a:buClr>
              <a:defRPr sz="1400" kern="0">
                <a:solidFill>
                  <a:srgbClr val="000000"/>
                </a:solidFill>
                <a:latin typeface="Arial"/>
                <a:ea typeface="+mn-ea"/>
                <a:cs typeface="Arial"/>
              </a:defRPr>
            </a:lvl2pPr>
          </a:lstStyle>
          <a:p>
            <a:pPr lvl="1"/>
            <a:r>
              <a:rPr lang="en-US" sz="1300" dirty="0"/>
              <a:t>Teenagers get distracted, use headphones and may challenge each other to ‘dares’</a:t>
            </a:r>
          </a:p>
        </p:txBody>
      </p:sp>
      <p:sp>
        <p:nvSpPr>
          <p:cNvPr id="17" name="Freeform 16"/>
          <p:cNvSpPr/>
          <p:nvPr/>
        </p:nvSpPr>
        <p:spPr bwMode="auto">
          <a:xfrm rot="10800000" flipH="1">
            <a:off x="5871942" y="2964526"/>
            <a:ext cx="133200" cy="2016000"/>
          </a:xfrm>
          <a:custGeom>
            <a:avLst/>
            <a:gdLst>
              <a:gd name="connsiteX0" fmla="*/ 0 w 304800"/>
              <a:gd name="connsiteY0" fmla="*/ 0 h 2273300"/>
              <a:gd name="connsiteX1" fmla="*/ 0 w 304800"/>
              <a:gd name="connsiteY1" fmla="*/ 2273300 h 2273300"/>
              <a:gd name="connsiteX2" fmla="*/ 304800 w 304800"/>
              <a:gd name="connsiteY2" fmla="*/ 2273300 h 2273300"/>
            </a:gdLst>
            <a:ahLst/>
            <a:cxnLst>
              <a:cxn ang="0">
                <a:pos x="connsiteX0" y="connsiteY0"/>
              </a:cxn>
              <a:cxn ang="0">
                <a:pos x="connsiteX1" y="connsiteY1"/>
              </a:cxn>
              <a:cxn ang="0">
                <a:pos x="connsiteX2" y="connsiteY2"/>
              </a:cxn>
            </a:cxnLst>
            <a:rect l="l" t="t" r="r" b="b"/>
            <a:pathLst>
              <a:path w="304800" h="2273300">
                <a:moveTo>
                  <a:pt x="0" y="0"/>
                </a:moveTo>
                <a:lnTo>
                  <a:pt x="0" y="2273300"/>
                </a:lnTo>
                <a:lnTo>
                  <a:pt x="304800" y="2273300"/>
                </a:lnTo>
              </a:path>
            </a:pathLst>
          </a:custGeom>
          <a:noFill/>
          <a:ln w="19050" cap="flat" cmpd="sng" algn="ctr">
            <a:solidFill>
              <a:srgbClr val="59819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GB" dirty="0">
              <a:solidFill>
                <a:srgbClr val="000000"/>
              </a:solidFill>
            </a:endParaRPr>
          </a:p>
        </p:txBody>
      </p:sp>
      <p:sp>
        <p:nvSpPr>
          <p:cNvPr id="18" name="TextBox 17"/>
          <p:cNvSpPr txBox="1"/>
          <p:nvPr/>
        </p:nvSpPr>
        <p:spPr>
          <a:xfrm>
            <a:off x="5977100" y="2402847"/>
            <a:ext cx="1191050" cy="2292935"/>
          </a:xfrm>
          <a:prstGeom prst="rect">
            <a:avLst/>
          </a:prstGeom>
          <a:noFill/>
        </p:spPr>
        <p:txBody>
          <a:bodyPr wrap="square" rtlCol="0">
            <a:spAutoFit/>
          </a:bodyPr>
          <a:lstStyle>
            <a:defPPr>
              <a:defRPr lang="en-GB"/>
            </a:defPPr>
            <a:lvl2pPr marL="0" lvl="1" eaLnBrk="1" hangingPunct="1">
              <a:spcBef>
                <a:spcPts val="1600"/>
              </a:spcBef>
              <a:buClr>
                <a:schemeClr val="tx1"/>
              </a:buClr>
              <a:defRPr sz="1300" kern="0">
                <a:solidFill>
                  <a:srgbClr val="000000"/>
                </a:solidFill>
                <a:latin typeface="Arial"/>
                <a:ea typeface="+mn-ea"/>
                <a:cs typeface="Arial"/>
              </a:defRPr>
            </a:lvl2pPr>
          </a:lstStyle>
          <a:p>
            <a:pPr lvl="1"/>
            <a:r>
              <a:rPr lang="en-US" dirty="0"/>
              <a:t>Motorcyclists and cyclists not always visible when coming out of junctions, overtaking you or filtering through traffic</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4972" y="4997437"/>
            <a:ext cx="1104900" cy="1249680"/>
          </a:xfrm>
          <a:prstGeom prst="rect">
            <a:avLst/>
          </a:prstGeom>
          <a:noFill/>
          <a:ln w="19050" cap="flat" cmpd="sng" algn="ctr">
            <a:noFill/>
            <a:prstDash val="solid"/>
            <a:round/>
            <a:headEnd type="none" w="med" len="med"/>
            <a:tailEnd type="none" w="med" len="med"/>
          </a:ln>
          <a:effectLst/>
        </p:spPr>
      </p:pic>
      <p:sp>
        <p:nvSpPr>
          <p:cNvPr id="20" name="Freeform 19"/>
          <p:cNvSpPr/>
          <p:nvPr/>
        </p:nvSpPr>
        <p:spPr bwMode="auto">
          <a:xfrm rot="10800000" flipH="1">
            <a:off x="7293390" y="2960736"/>
            <a:ext cx="154096" cy="2016000"/>
          </a:xfrm>
          <a:custGeom>
            <a:avLst/>
            <a:gdLst>
              <a:gd name="connsiteX0" fmla="*/ 0 w 304800"/>
              <a:gd name="connsiteY0" fmla="*/ 0 h 2273300"/>
              <a:gd name="connsiteX1" fmla="*/ 0 w 304800"/>
              <a:gd name="connsiteY1" fmla="*/ 2273300 h 2273300"/>
              <a:gd name="connsiteX2" fmla="*/ 304800 w 304800"/>
              <a:gd name="connsiteY2" fmla="*/ 2273300 h 2273300"/>
            </a:gdLst>
            <a:ahLst/>
            <a:cxnLst>
              <a:cxn ang="0">
                <a:pos x="connsiteX0" y="connsiteY0"/>
              </a:cxn>
              <a:cxn ang="0">
                <a:pos x="connsiteX1" y="connsiteY1"/>
              </a:cxn>
              <a:cxn ang="0">
                <a:pos x="connsiteX2" y="connsiteY2"/>
              </a:cxn>
            </a:cxnLst>
            <a:rect l="l" t="t" r="r" b="b"/>
            <a:pathLst>
              <a:path w="304800" h="2273300">
                <a:moveTo>
                  <a:pt x="0" y="0"/>
                </a:moveTo>
                <a:lnTo>
                  <a:pt x="0" y="2273300"/>
                </a:lnTo>
                <a:lnTo>
                  <a:pt x="304800" y="2273300"/>
                </a:lnTo>
              </a:path>
            </a:pathLst>
          </a:custGeom>
          <a:noFill/>
          <a:ln w="19050" cap="flat" cmpd="sng" algn="ctr">
            <a:solidFill>
              <a:srgbClr val="59819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GB" dirty="0">
              <a:solidFill>
                <a:srgbClr val="000000"/>
              </a:solidFill>
            </a:endParaRPr>
          </a:p>
        </p:txBody>
      </p:sp>
      <p:sp>
        <p:nvSpPr>
          <p:cNvPr id="21" name="TextBox 20"/>
          <p:cNvSpPr txBox="1"/>
          <p:nvPr/>
        </p:nvSpPr>
        <p:spPr>
          <a:xfrm>
            <a:off x="7398548" y="2394945"/>
            <a:ext cx="1369901" cy="692497"/>
          </a:xfrm>
          <a:prstGeom prst="rect">
            <a:avLst/>
          </a:prstGeom>
          <a:noFill/>
        </p:spPr>
        <p:txBody>
          <a:bodyPr wrap="square" rtlCol="0">
            <a:spAutoFit/>
          </a:bodyPr>
          <a:lstStyle>
            <a:defPPr>
              <a:defRPr lang="en-GB"/>
            </a:defPPr>
            <a:lvl2pPr marL="0" lvl="1" eaLnBrk="1" hangingPunct="1">
              <a:spcBef>
                <a:spcPts val="1600"/>
              </a:spcBef>
              <a:buClr>
                <a:schemeClr val="tx1"/>
              </a:buClr>
              <a:defRPr sz="1300" kern="0">
                <a:solidFill>
                  <a:srgbClr val="000000"/>
                </a:solidFill>
                <a:latin typeface="Arial"/>
                <a:ea typeface="+mn-ea"/>
                <a:cs typeface="Arial"/>
              </a:defRPr>
            </a:lvl2pPr>
          </a:lstStyle>
          <a:p>
            <a:pPr lvl="1"/>
            <a:r>
              <a:rPr lang="en-US" dirty="0"/>
              <a:t>Horses may behave unpredictably</a:t>
            </a:r>
          </a:p>
        </p:txBody>
      </p:sp>
      <p:sp>
        <p:nvSpPr>
          <p:cNvPr id="22" name="Rectangle 21"/>
          <p:cNvSpPr/>
          <p:nvPr/>
        </p:nvSpPr>
        <p:spPr>
          <a:xfrm>
            <a:off x="375511" y="1156955"/>
            <a:ext cx="8388000" cy="1051856"/>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Content Placeholder 2"/>
          <p:cNvSpPr txBox="1">
            <a:spLocks/>
          </p:cNvSpPr>
          <p:nvPr/>
        </p:nvSpPr>
        <p:spPr bwMode="auto">
          <a:xfrm>
            <a:off x="441325" y="1198797"/>
            <a:ext cx="8156410" cy="64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1600"/>
              </a:spcBef>
              <a:spcAft>
                <a:spcPct val="0"/>
              </a:spcAft>
              <a:defRPr sz="3200" baseline="0">
                <a:solidFill>
                  <a:srgbClr val="000000"/>
                </a:solidFill>
                <a:latin typeface="Arial"/>
                <a:ea typeface="+mn-ea"/>
                <a:cs typeface="Arial"/>
              </a:defRPr>
            </a:lvl1pPr>
            <a:lvl2pPr marL="358775" indent="-358775" algn="l" rtl="0" eaLnBrk="1" fontAlgn="base" hangingPunct="1">
              <a:spcBef>
                <a:spcPts val="1600"/>
              </a:spcBef>
              <a:spcAft>
                <a:spcPct val="0"/>
              </a:spcAft>
              <a:buClr>
                <a:schemeClr val="tx1"/>
              </a:buClr>
              <a:buFont typeface="Lucida Grande"/>
              <a:buChar char="●"/>
              <a:defRPr sz="2400">
                <a:solidFill>
                  <a:srgbClr val="000000"/>
                </a:solidFill>
                <a:latin typeface="Arial"/>
                <a:ea typeface="+mn-ea"/>
                <a:cs typeface="Arial"/>
              </a:defRPr>
            </a:lvl2pPr>
            <a:lvl3pPr marL="719138" indent="-360363" algn="l" rtl="0" eaLnBrk="1" fontAlgn="base" hangingPunct="1">
              <a:spcBef>
                <a:spcPts val="1600"/>
              </a:spcBef>
              <a:spcAft>
                <a:spcPct val="0"/>
              </a:spcAft>
              <a:buClr>
                <a:srgbClr val="003399"/>
              </a:buClr>
              <a:buChar char="–"/>
              <a:defRPr sz="2400">
                <a:solidFill>
                  <a:srgbClr val="000000"/>
                </a:solidFill>
                <a:latin typeface="Arial"/>
                <a:ea typeface="+mn-ea"/>
                <a:cs typeface="Arial"/>
              </a:defRPr>
            </a:lvl3pPr>
            <a:lvl4pPr marL="1938338" indent="-228600" algn="l" rtl="0" eaLnBrk="1" fontAlgn="base" hangingPunct="1">
              <a:spcBef>
                <a:spcPct val="20000"/>
              </a:spcBef>
              <a:spcAft>
                <a:spcPct val="0"/>
              </a:spcAft>
              <a:defRPr sz="2000">
                <a:solidFill>
                  <a:schemeClr val="tx1"/>
                </a:solidFill>
                <a:latin typeface="Times" charset="0"/>
                <a:ea typeface="+mn-ea"/>
              </a:defRPr>
            </a:lvl4pPr>
            <a:lvl5pPr marL="2357438" indent="-228600" algn="l" rtl="0" eaLnBrk="1" fontAlgn="base" hangingPunct="1">
              <a:spcBef>
                <a:spcPct val="20000"/>
              </a:spcBef>
              <a:spcAft>
                <a:spcPct val="0"/>
              </a:spcAft>
              <a:buChar char="»"/>
              <a:defRPr sz="2000">
                <a:solidFill>
                  <a:schemeClr val="tx1"/>
                </a:solidFill>
                <a:latin typeface="Times" charset="0"/>
                <a:ea typeface="+mn-ea"/>
              </a:defRPr>
            </a:lvl5pPr>
            <a:lvl6pPr marL="2814638" indent="-228600" algn="l" rtl="0" eaLnBrk="1" fontAlgn="base" hangingPunct="1">
              <a:spcBef>
                <a:spcPct val="20000"/>
              </a:spcBef>
              <a:spcAft>
                <a:spcPct val="0"/>
              </a:spcAft>
              <a:buChar char="»"/>
              <a:defRPr sz="2000">
                <a:solidFill>
                  <a:schemeClr val="tx1"/>
                </a:solidFill>
                <a:latin typeface="Times" charset="0"/>
                <a:ea typeface="+mn-ea"/>
              </a:defRPr>
            </a:lvl6pPr>
            <a:lvl7pPr marL="3271838" indent="-228600" algn="l" rtl="0" eaLnBrk="1" fontAlgn="base" hangingPunct="1">
              <a:spcBef>
                <a:spcPct val="20000"/>
              </a:spcBef>
              <a:spcAft>
                <a:spcPct val="0"/>
              </a:spcAft>
              <a:buChar char="»"/>
              <a:defRPr sz="2000">
                <a:solidFill>
                  <a:schemeClr val="tx1"/>
                </a:solidFill>
                <a:latin typeface="Times" charset="0"/>
                <a:ea typeface="+mn-ea"/>
              </a:defRPr>
            </a:lvl7pPr>
            <a:lvl8pPr marL="3729038" indent="-228600" algn="l" rtl="0" eaLnBrk="1" fontAlgn="base" hangingPunct="1">
              <a:spcBef>
                <a:spcPct val="20000"/>
              </a:spcBef>
              <a:spcAft>
                <a:spcPct val="0"/>
              </a:spcAft>
              <a:buChar char="»"/>
              <a:defRPr sz="2000">
                <a:solidFill>
                  <a:schemeClr val="tx1"/>
                </a:solidFill>
                <a:latin typeface="Times" charset="0"/>
                <a:ea typeface="+mn-ea"/>
              </a:defRPr>
            </a:lvl8pPr>
            <a:lvl9pPr marL="4186238" indent="-228600" algn="l" rtl="0" eaLnBrk="1" fontAlgn="base" hangingPunct="1">
              <a:spcBef>
                <a:spcPct val="20000"/>
              </a:spcBef>
              <a:spcAft>
                <a:spcPct val="0"/>
              </a:spcAft>
              <a:buChar char="»"/>
              <a:defRPr sz="2000">
                <a:solidFill>
                  <a:schemeClr val="tx1"/>
                </a:solidFill>
                <a:latin typeface="Times" charset="0"/>
                <a:ea typeface="+mn-ea"/>
              </a:defRPr>
            </a:lvl9pPr>
          </a:lstStyle>
          <a:p>
            <a:r>
              <a:rPr lang="en-GB" sz="2000" dirty="0"/>
              <a:t>This toolbox talk will mention several techniques and approaches which should help you become a safer driver and protect other road users.</a:t>
            </a:r>
          </a:p>
        </p:txBody>
      </p:sp>
    </p:spTree>
    <p:extLst>
      <p:ext uri="{BB962C8B-B14F-4D97-AF65-F5344CB8AC3E}">
        <p14:creationId xmlns:p14="http://schemas.microsoft.com/office/powerpoint/2010/main" val="3804593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2"/>
                                          </p:stCondLst>
                                        </p:cTn>
                                        <p:tgtEl>
                                          <p:spTgt spid="4"/>
                                        </p:tgtEl>
                                      </p:cBhvr>
                                      <p:to x="100000" y="60000"/>
                                    </p:animScale>
                                    <p:animScale>
                                      <p:cBhvr>
                                        <p:cTn id="14" dur="41"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1" decel="50000">
                                          <p:stCondLst>
                                            <p:cond delay="335"/>
                                          </p:stCondLst>
                                        </p:cTn>
                                        <p:tgtEl>
                                          <p:spTgt spid="4"/>
                                        </p:tgtEl>
                                      </p:cBhvr>
                                      <p:to x="100000" y="100000"/>
                                    </p:animScale>
                                    <p:animScale>
                                      <p:cBhvr>
                                        <p:cTn id="17" dur="7">
                                          <p:stCondLst>
                                            <p:cond delay="410"/>
                                          </p:stCondLst>
                                        </p:cTn>
                                        <p:tgtEl>
                                          <p:spTgt spid="4"/>
                                        </p:tgtEl>
                                      </p:cBhvr>
                                      <p:to x="100000" y="90000"/>
                                    </p:animScale>
                                    <p:animScale>
                                      <p:cBhvr>
                                        <p:cTn id="18" dur="41"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1" decel="50000">
                                          <p:stCondLst>
                                            <p:cond delay="459"/>
                                          </p:stCondLst>
                                        </p:cTn>
                                        <p:tgtEl>
                                          <p:spTgt spid="4"/>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145">
                                          <p:stCondLst>
                                            <p:cond delay="0"/>
                                          </p:stCondLst>
                                        </p:cTn>
                                        <p:tgtEl>
                                          <p:spTgt spid="5"/>
                                        </p:tgtEl>
                                      </p:cBhvr>
                                    </p:animEffect>
                                    <p:anim calcmode="lin" valueType="num">
                                      <p:cBhvr>
                                        <p:cTn id="25"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30" dur="7">
                                          <p:stCondLst>
                                            <p:cond delay="162"/>
                                          </p:stCondLst>
                                        </p:cTn>
                                        <p:tgtEl>
                                          <p:spTgt spid="5"/>
                                        </p:tgtEl>
                                      </p:cBhvr>
                                      <p:to x="100000" y="60000"/>
                                    </p:animScale>
                                    <p:animScale>
                                      <p:cBhvr>
                                        <p:cTn id="31" dur="41" decel="50000">
                                          <p:stCondLst>
                                            <p:cond delay="169"/>
                                          </p:stCondLst>
                                        </p:cTn>
                                        <p:tgtEl>
                                          <p:spTgt spid="5"/>
                                        </p:tgtEl>
                                      </p:cBhvr>
                                      <p:to x="100000" y="100000"/>
                                    </p:animScale>
                                    <p:animScale>
                                      <p:cBhvr>
                                        <p:cTn id="32" dur="7">
                                          <p:stCondLst>
                                            <p:cond delay="328"/>
                                          </p:stCondLst>
                                        </p:cTn>
                                        <p:tgtEl>
                                          <p:spTgt spid="5"/>
                                        </p:tgtEl>
                                      </p:cBhvr>
                                      <p:to x="100000" y="80000"/>
                                    </p:animScale>
                                    <p:animScale>
                                      <p:cBhvr>
                                        <p:cTn id="33" dur="41" decel="50000">
                                          <p:stCondLst>
                                            <p:cond delay="335"/>
                                          </p:stCondLst>
                                        </p:cTn>
                                        <p:tgtEl>
                                          <p:spTgt spid="5"/>
                                        </p:tgtEl>
                                      </p:cBhvr>
                                      <p:to x="100000" y="100000"/>
                                    </p:animScale>
                                    <p:animScale>
                                      <p:cBhvr>
                                        <p:cTn id="34" dur="7">
                                          <p:stCondLst>
                                            <p:cond delay="410"/>
                                          </p:stCondLst>
                                        </p:cTn>
                                        <p:tgtEl>
                                          <p:spTgt spid="5"/>
                                        </p:tgtEl>
                                      </p:cBhvr>
                                      <p:to x="100000" y="90000"/>
                                    </p:animScale>
                                    <p:animScale>
                                      <p:cBhvr>
                                        <p:cTn id="35" dur="41" decel="50000">
                                          <p:stCondLst>
                                            <p:cond delay="417"/>
                                          </p:stCondLst>
                                        </p:cTn>
                                        <p:tgtEl>
                                          <p:spTgt spid="5"/>
                                        </p:tgtEl>
                                      </p:cBhvr>
                                      <p:to x="100000" y="100000"/>
                                    </p:animScale>
                                    <p:animScale>
                                      <p:cBhvr>
                                        <p:cTn id="36" dur="7">
                                          <p:stCondLst>
                                            <p:cond delay="452"/>
                                          </p:stCondLst>
                                        </p:cTn>
                                        <p:tgtEl>
                                          <p:spTgt spid="5"/>
                                        </p:tgtEl>
                                      </p:cBhvr>
                                      <p:to x="100000" y="95000"/>
                                    </p:animScale>
                                    <p:animScale>
                                      <p:cBhvr>
                                        <p:cTn id="37" dur="41" decel="50000">
                                          <p:stCondLst>
                                            <p:cond delay="459"/>
                                          </p:stCondLst>
                                        </p:cTn>
                                        <p:tgtEl>
                                          <p:spTgt spid="5"/>
                                        </p:tgtEl>
                                      </p:cBhvr>
                                      <p:to x="100000" y="100000"/>
                                    </p:animScale>
                                  </p:childTnLst>
                                </p:cTn>
                              </p:par>
                            </p:childTnLst>
                          </p:cTn>
                        </p:par>
                        <p:par>
                          <p:cTn id="38" fill="hold">
                            <p:stCondLst>
                              <p:cond delay="1500"/>
                            </p:stCondLst>
                            <p:childTnLst>
                              <p:par>
                                <p:cTn id="39" presetID="26"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145">
                                          <p:stCondLst>
                                            <p:cond delay="0"/>
                                          </p:stCondLst>
                                        </p:cTn>
                                        <p:tgtEl>
                                          <p:spTgt spid="6"/>
                                        </p:tgtEl>
                                      </p:cBhvr>
                                    </p:animEffect>
                                    <p:anim calcmode="lin" valueType="num">
                                      <p:cBhvr>
                                        <p:cTn id="42"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47" dur="7">
                                          <p:stCondLst>
                                            <p:cond delay="162"/>
                                          </p:stCondLst>
                                        </p:cTn>
                                        <p:tgtEl>
                                          <p:spTgt spid="6"/>
                                        </p:tgtEl>
                                      </p:cBhvr>
                                      <p:to x="100000" y="60000"/>
                                    </p:animScale>
                                    <p:animScale>
                                      <p:cBhvr>
                                        <p:cTn id="48" dur="41" decel="50000">
                                          <p:stCondLst>
                                            <p:cond delay="169"/>
                                          </p:stCondLst>
                                        </p:cTn>
                                        <p:tgtEl>
                                          <p:spTgt spid="6"/>
                                        </p:tgtEl>
                                      </p:cBhvr>
                                      <p:to x="100000" y="100000"/>
                                    </p:animScale>
                                    <p:animScale>
                                      <p:cBhvr>
                                        <p:cTn id="49" dur="7">
                                          <p:stCondLst>
                                            <p:cond delay="328"/>
                                          </p:stCondLst>
                                        </p:cTn>
                                        <p:tgtEl>
                                          <p:spTgt spid="6"/>
                                        </p:tgtEl>
                                      </p:cBhvr>
                                      <p:to x="100000" y="80000"/>
                                    </p:animScale>
                                    <p:animScale>
                                      <p:cBhvr>
                                        <p:cTn id="50" dur="41" decel="50000">
                                          <p:stCondLst>
                                            <p:cond delay="335"/>
                                          </p:stCondLst>
                                        </p:cTn>
                                        <p:tgtEl>
                                          <p:spTgt spid="6"/>
                                        </p:tgtEl>
                                      </p:cBhvr>
                                      <p:to x="100000" y="100000"/>
                                    </p:animScale>
                                    <p:animScale>
                                      <p:cBhvr>
                                        <p:cTn id="51" dur="7">
                                          <p:stCondLst>
                                            <p:cond delay="410"/>
                                          </p:stCondLst>
                                        </p:cTn>
                                        <p:tgtEl>
                                          <p:spTgt spid="6"/>
                                        </p:tgtEl>
                                      </p:cBhvr>
                                      <p:to x="100000" y="90000"/>
                                    </p:animScale>
                                    <p:animScale>
                                      <p:cBhvr>
                                        <p:cTn id="52" dur="41" decel="50000">
                                          <p:stCondLst>
                                            <p:cond delay="417"/>
                                          </p:stCondLst>
                                        </p:cTn>
                                        <p:tgtEl>
                                          <p:spTgt spid="6"/>
                                        </p:tgtEl>
                                      </p:cBhvr>
                                      <p:to x="100000" y="100000"/>
                                    </p:animScale>
                                    <p:animScale>
                                      <p:cBhvr>
                                        <p:cTn id="53" dur="7">
                                          <p:stCondLst>
                                            <p:cond delay="452"/>
                                          </p:stCondLst>
                                        </p:cTn>
                                        <p:tgtEl>
                                          <p:spTgt spid="6"/>
                                        </p:tgtEl>
                                      </p:cBhvr>
                                      <p:to x="100000" y="95000"/>
                                    </p:animScale>
                                    <p:animScale>
                                      <p:cBhvr>
                                        <p:cTn id="54" dur="41" decel="50000">
                                          <p:stCondLst>
                                            <p:cond delay="459"/>
                                          </p:stCondLst>
                                        </p:cTn>
                                        <p:tgtEl>
                                          <p:spTgt spid="6"/>
                                        </p:tgtEl>
                                      </p:cBhvr>
                                      <p:to x="100000" y="100000"/>
                                    </p:animScale>
                                  </p:childTnLst>
                                </p:cTn>
                              </p:par>
                            </p:childTnLst>
                          </p:cTn>
                        </p:par>
                        <p:par>
                          <p:cTn id="55" fill="hold">
                            <p:stCondLst>
                              <p:cond delay="2000"/>
                            </p:stCondLst>
                            <p:childTnLst>
                              <p:par>
                                <p:cTn id="56" presetID="26" presetClass="entr" presetSubtype="0"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145">
                                          <p:stCondLst>
                                            <p:cond delay="0"/>
                                          </p:stCondLst>
                                        </p:cTn>
                                        <p:tgtEl>
                                          <p:spTgt spid="7"/>
                                        </p:tgtEl>
                                      </p:cBhvr>
                                    </p:animEffect>
                                    <p:anim calcmode="lin" valueType="num">
                                      <p:cBhvr>
                                        <p:cTn id="59"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0"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1"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62"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63"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64" dur="7">
                                          <p:stCondLst>
                                            <p:cond delay="162"/>
                                          </p:stCondLst>
                                        </p:cTn>
                                        <p:tgtEl>
                                          <p:spTgt spid="7"/>
                                        </p:tgtEl>
                                      </p:cBhvr>
                                      <p:to x="100000" y="60000"/>
                                    </p:animScale>
                                    <p:animScale>
                                      <p:cBhvr>
                                        <p:cTn id="65" dur="41" decel="50000">
                                          <p:stCondLst>
                                            <p:cond delay="169"/>
                                          </p:stCondLst>
                                        </p:cTn>
                                        <p:tgtEl>
                                          <p:spTgt spid="7"/>
                                        </p:tgtEl>
                                      </p:cBhvr>
                                      <p:to x="100000" y="100000"/>
                                    </p:animScale>
                                    <p:animScale>
                                      <p:cBhvr>
                                        <p:cTn id="66" dur="7">
                                          <p:stCondLst>
                                            <p:cond delay="328"/>
                                          </p:stCondLst>
                                        </p:cTn>
                                        <p:tgtEl>
                                          <p:spTgt spid="7"/>
                                        </p:tgtEl>
                                      </p:cBhvr>
                                      <p:to x="100000" y="80000"/>
                                    </p:animScale>
                                    <p:animScale>
                                      <p:cBhvr>
                                        <p:cTn id="67" dur="41" decel="50000">
                                          <p:stCondLst>
                                            <p:cond delay="335"/>
                                          </p:stCondLst>
                                        </p:cTn>
                                        <p:tgtEl>
                                          <p:spTgt spid="7"/>
                                        </p:tgtEl>
                                      </p:cBhvr>
                                      <p:to x="100000" y="100000"/>
                                    </p:animScale>
                                    <p:animScale>
                                      <p:cBhvr>
                                        <p:cTn id="68" dur="7">
                                          <p:stCondLst>
                                            <p:cond delay="410"/>
                                          </p:stCondLst>
                                        </p:cTn>
                                        <p:tgtEl>
                                          <p:spTgt spid="7"/>
                                        </p:tgtEl>
                                      </p:cBhvr>
                                      <p:to x="100000" y="90000"/>
                                    </p:animScale>
                                    <p:animScale>
                                      <p:cBhvr>
                                        <p:cTn id="69" dur="41" decel="50000">
                                          <p:stCondLst>
                                            <p:cond delay="417"/>
                                          </p:stCondLst>
                                        </p:cTn>
                                        <p:tgtEl>
                                          <p:spTgt spid="7"/>
                                        </p:tgtEl>
                                      </p:cBhvr>
                                      <p:to x="100000" y="100000"/>
                                    </p:animScale>
                                    <p:animScale>
                                      <p:cBhvr>
                                        <p:cTn id="70" dur="7">
                                          <p:stCondLst>
                                            <p:cond delay="452"/>
                                          </p:stCondLst>
                                        </p:cTn>
                                        <p:tgtEl>
                                          <p:spTgt spid="7"/>
                                        </p:tgtEl>
                                      </p:cBhvr>
                                      <p:to x="100000" y="95000"/>
                                    </p:animScale>
                                    <p:animScale>
                                      <p:cBhvr>
                                        <p:cTn id="71" dur="41" decel="50000">
                                          <p:stCondLst>
                                            <p:cond delay="459"/>
                                          </p:stCondLst>
                                        </p:cTn>
                                        <p:tgtEl>
                                          <p:spTgt spid="7"/>
                                        </p:tgtEl>
                                      </p:cBhvr>
                                      <p:to x="100000" y="100000"/>
                                    </p:animScale>
                                  </p:childTnLst>
                                </p:cTn>
                              </p:par>
                            </p:childTnLst>
                          </p:cTn>
                        </p:par>
                        <p:par>
                          <p:cTn id="72" fill="hold">
                            <p:stCondLst>
                              <p:cond delay="2500"/>
                            </p:stCondLst>
                            <p:childTnLst>
                              <p:par>
                                <p:cTn id="73" presetID="26" presetClass="entr" presetSubtype="0"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145">
                                          <p:stCondLst>
                                            <p:cond delay="0"/>
                                          </p:stCondLst>
                                        </p:cTn>
                                        <p:tgtEl>
                                          <p:spTgt spid="8"/>
                                        </p:tgtEl>
                                      </p:cBhvr>
                                    </p:animEffect>
                                    <p:anim calcmode="lin" valueType="num">
                                      <p:cBhvr>
                                        <p:cTn id="76"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79"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80"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81" dur="7">
                                          <p:stCondLst>
                                            <p:cond delay="162"/>
                                          </p:stCondLst>
                                        </p:cTn>
                                        <p:tgtEl>
                                          <p:spTgt spid="8"/>
                                        </p:tgtEl>
                                      </p:cBhvr>
                                      <p:to x="100000" y="60000"/>
                                    </p:animScale>
                                    <p:animScale>
                                      <p:cBhvr>
                                        <p:cTn id="82" dur="41" decel="50000">
                                          <p:stCondLst>
                                            <p:cond delay="169"/>
                                          </p:stCondLst>
                                        </p:cTn>
                                        <p:tgtEl>
                                          <p:spTgt spid="8"/>
                                        </p:tgtEl>
                                      </p:cBhvr>
                                      <p:to x="100000" y="100000"/>
                                    </p:animScale>
                                    <p:animScale>
                                      <p:cBhvr>
                                        <p:cTn id="83" dur="7">
                                          <p:stCondLst>
                                            <p:cond delay="328"/>
                                          </p:stCondLst>
                                        </p:cTn>
                                        <p:tgtEl>
                                          <p:spTgt spid="8"/>
                                        </p:tgtEl>
                                      </p:cBhvr>
                                      <p:to x="100000" y="80000"/>
                                    </p:animScale>
                                    <p:animScale>
                                      <p:cBhvr>
                                        <p:cTn id="84" dur="41" decel="50000">
                                          <p:stCondLst>
                                            <p:cond delay="335"/>
                                          </p:stCondLst>
                                        </p:cTn>
                                        <p:tgtEl>
                                          <p:spTgt spid="8"/>
                                        </p:tgtEl>
                                      </p:cBhvr>
                                      <p:to x="100000" y="100000"/>
                                    </p:animScale>
                                    <p:animScale>
                                      <p:cBhvr>
                                        <p:cTn id="85" dur="7">
                                          <p:stCondLst>
                                            <p:cond delay="410"/>
                                          </p:stCondLst>
                                        </p:cTn>
                                        <p:tgtEl>
                                          <p:spTgt spid="8"/>
                                        </p:tgtEl>
                                      </p:cBhvr>
                                      <p:to x="100000" y="90000"/>
                                    </p:animScale>
                                    <p:animScale>
                                      <p:cBhvr>
                                        <p:cTn id="86" dur="41" decel="50000">
                                          <p:stCondLst>
                                            <p:cond delay="417"/>
                                          </p:stCondLst>
                                        </p:cTn>
                                        <p:tgtEl>
                                          <p:spTgt spid="8"/>
                                        </p:tgtEl>
                                      </p:cBhvr>
                                      <p:to x="100000" y="100000"/>
                                    </p:animScale>
                                    <p:animScale>
                                      <p:cBhvr>
                                        <p:cTn id="87" dur="7">
                                          <p:stCondLst>
                                            <p:cond delay="452"/>
                                          </p:stCondLst>
                                        </p:cTn>
                                        <p:tgtEl>
                                          <p:spTgt spid="8"/>
                                        </p:tgtEl>
                                      </p:cBhvr>
                                      <p:to x="100000" y="95000"/>
                                    </p:animScale>
                                    <p:animScale>
                                      <p:cBhvr>
                                        <p:cTn id="88" dur="41" decel="50000">
                                          <p:stCondLst>
                                            <p:cond delay="459"/>
                                          </p:stCondLst>
                                        </p:cTn>
                                        <p:tgtEl>
                                          <p:spTgt spid="8"/>
                                        </p:tgtEl>
                                      </p:cBhvr>
                                      <p:to x="100000" y="100000"/>
                                    </p:animScale>
                                  </p:childTnLst>
                                </p:cTn>
                              </p:par>
                            </p:childTnLst>
                          </p:cTn>
                        </p:par>
                        <p:par>
                          <p:cTn id="89" fill="hold">
                            <p:stCondLst>
                              <p:cond delay="3000"/>
                            </p:stCondLst>
                            <p:childTnLst>
                              <p:par>
                                <p:cTn id="90" presetID="26" presetClass="entr" presetSubtype="0"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down)">
                                      <p:cBhvr>
                                        <p:cTn id="92" dur="145">
                                          <p:stCondLst>
                                            <p:cond delay="0"/>
                                          </p:stCondLst>
                                        </p:cTn>
                                        <p:tgtEl>
                                          <p:spTgt spid="19"/>
                                        </p:tgtEl>
                                      </p:cBhvr>
                                    </p:animEffect>
                                    <p:anim calcmode="lin" valueType="num">
                                      <p:cBhvr>
                                        <p:cTn id="93" dur="45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4" dur="166"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5" dur="166" tmFilter="0, 0; 0.125,0.2665; 0.25,0.4; 0.375,0.465; 0.5,0.5;  0.625,0.535; 0.75,0.6; 0.875,0.7335; 1,1">
                                          <p:stCondLst>
                                            <p:cond delay="166"/>
                                          </p:stCondLst>
                                        </p:cTn>
                                        <p:tgtEl>
                                          <p:spTgt spid="19"/>
                                        </p:tgtEl>
                                        <p:attrNameLst>
                                          <p:attrName>ppt_y</p:attrName>
                                        </p:attrNameLst>
                                      </p:cBhvr>
                                      <p:tavLst>
                                        <p:tav tm="0" fmla="#ppt_y-sin(pi*$)/9">
                                          <p:val>
                                            <p:fltVal val="0"/>
                                          </p:val>
                                        </p:tav>
                                        <p:tav tm="100000">
                                          <p:val>
                                            <p:fltVal val="1"/>
                                          </p:val>
                                        </p:tav>
                                      </p:tavLst>
                                    </p:anim>
                                    <p:anim calcmode="lin" valueType="num">
                                      <p:cBhvr>
                                        <p:cTn id="96" dur="83" tmFilter="0, 0; 0.125,0.2665; 0.25,0.4; 0.375,0.465; 0.5,0.5;  0.625,0.535; 0.75,0.6; 0.875,0.7335; 1,1">
                                          <p:stCondLst>
                                            <p:cond delay="331"/>
                                          </p:stCondLst>
                                        </p:cTn>
                                        <p:tgtEl>
                                          <p:spTgt spid="19"/>
                                        </p:tgtEl>
                                        <p:attrNameLst>
                                          <p:attrName>ppt_y</p:attrName>
                                        </p:attrNameLst>
                                      </p:cBhvr>
                                      <p:tavLst>
                                        <p:tav tm="0" fmla="#ppt_y-sin(pi*$)/27">
                                          <p:val>
                                            <p:fltVal val="0"/>
                                          </p:val>
                                        </p:tav>
                                        <p:tav tm="100000">
                                          <p:val>
                                            <p:fltVal val="1"/>
                                          </p:val>
                                        </p:tav>
                                      </p:tavLst>
                                    </p:anim>
                                    <p:anim calcmode="lin" valueType="num">
                                      <p:cBhvr>
                                        <p:cTn id="97" dur="41" tmFilter="0, 0; 0.125,0.2665; 0.25,0.4; 0.375,0.465; 0.5,0.5;  0.625,0.535; 0.75,0.6; 0.875,0.7335; 1,1">
                                          <p:stCondLst>
                                            <p:cond delay="414"/>
                                          </p:stCondLst>
                                        </p:cTn>
                                        <p:tgtEl>
                                          <p:spTgt spid="19"/>
                                        </p:tgtEl>
                                        <p:attrNameLst>
                                          <p:attrName>ppt_y</p:attrName>
                                        </p:attrNameLst>
                                      </p:cBhvr>
                                      <p:tavLst>
                                        <p:tav tm="0" fmla="#ppt_y-sin(pi*$)/81">
                                          <p:val>
                                            <p:fltVal val="0"/>
                                          </p:val>
                                        </p:tav>
                                        <p:tav tm="100000">
                                          <p:val>
                                            <p:fltVal val="1"/>
                                          </p:val>
                                        </p:tav>
                                      </p:tavLst>
                                    </p:anim>
                                    <p:animScale>
                                      <p:cBhvr>
                                        <p:cTn id="98" dur="7">
                                          <p:stCondLst>
                                            <p:cond delay="162"/>
                                          </p:stCondLst>
                                        </p:cTn>
                                        <p:tgtEl>
                                          <p:spTgt spid="19"/>
                                        </p:tgtEl>
                                      </p:cBhvr>
                                      <p:to x="100000" y="60000"/>
                                    </p:animScale>
                                    <p:animScale>
                                      <p:cBhvr>
                                        <p:cTn id="99" dur="41" decel="50000">
                                          <p:stCondLst>
                                            <p:cond delay="169"/>
                                          </p:stCondLst>
                                        </p:cTn>
                                        <p:tgtEl>
                                          <p:spTgt spid="19"/>
                                        </p:tgtEl>
                                      </p:cBhvr>
                                      <p:to x="100000" y="100000"/>
                                    </p:animScale>
                                    <p:animScale>
                                      <p:cBhvr>
                                        <p:cTn id="100" dur="7">
                                          <p:stCondLst>
                                            <p:cond delay="328"/>
                                          </p:stCondLst>
                                        </p:cTn>
                                        <p:tgtEl>
                                          <p:spTgt spid="19"/>
                                        </p:tgtEl>
                                      </p:cBhvr>
                                      <p:to x="100000" y="80000"/>
                                    </p:animScale>
                                    <p:animScale>
                                      <p:cBhvr>
                                        <p:cTn id="101" dur="41" decel="50000">
                                          <p:stCondLst>
                                            <p:cond delay="335"/>
                                          </p:stCondLst>
                                        </p:cTn>
                                        <p:tgtEl>
                                          <p:spTgt spid="19"/>
                                        </p:tgtEl>
                                      </p:cBhvr>
                                      <p:to x="100000" y="100000"/>
                                    </p:animScale>
                                    <p:animScale>
                                      <p:cBhvr>
                                        <p:cTn id="102" dur="7">
                                          <p:stCondLst>
                                            <p:cond delay="410"/>
                                          </p:stCondLst>
                                        </p:cTn>
                                        <p:tgtEl>
                                          <p:spTgt spid="19"/>
                                        </p:tgtEl>
                                      </p:cBhvr>
                                      <p:to x="100000" y="90000"/>
                                    </p:animScale>
                                    <p:animScale>
                                      <p:cBhvr>
                                        <p:cTn id="103" dur="41" decel="50000">
                                          <p:stCondLst>
                                            <p:cond delay="417"/>
                                          </p:stCondLst>
                                        </p:cTn>
                                        <p:tgtEl>
                                          <p:spTgt spid="19"/>
                                        </p:tgtEl>
                                      </p:cBhvr>
                                      <p:to x="100000" y="100000"/>
                                    </p:animScale>
                                    <p:animScale>
                                      <p:cBhvr>
                                        <p:cTn id="104" dur="7">
                                          <p:stCondLst>
                                            <p:cond delay="452"/>
                                          </p:stCondLst>
                                        </p:cTn>
                                        <p:tgtEl>
                                          <p:spTgt spid="19"/>
                                        </p:tgtEl>
                                      </p:cBhvr>
                                      <p:to x="100000" y="95000"/>
                                    </p:animScale>
                                    <p:animScale>
                                      <p:cBhvr>
                                        <p:cTn id="105" dur="41" decel="50000">
                                          <p:stCondLst>
                                            <p:cond delay="459"/>
                                          </p:stCondLst>
                                        </p:cTn>
                                        <p:tgtEl>
                                          <p:spTgt spid="19"/>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wipe(down)">
                                      <p:cBhvr>
                                        <p:cTn id="110" dur="100"/>
                                        <p:tgtEl>
                                          <p:spTgt spid="9"/>
                                        </p:tgtEl>
                                      </p:cBhvr>
                                    </p:animEffect>
                                  </p:childTnLst>
                                </p:cTn>
                              </p:par>
                            </p:childTnLst>
                          </p:cTn>
                        </p:par>
                        <p:par>
                          <p:cTn id="111" fill="hold">
                            <p:stCondLst>
                              <p:cond delay="100"/>
                            </p:stCondLst>
                            <p:childTnLst>
                              <p:par>
                                <p:cTn id="112" presetID="22" presetClass="entr" presetSubtype="8"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left)">
                                      <p:cBhvr>
                                        <p:cTn id="114" dur="500"/>
                                        <p:tgtEl>
                                          <p:spTgt spid="10"/>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11"/>
                                        </p:tgtEl>
                                        <p:attrNameLst>
                                          <p:attrName>style.visibility</p:attrName>
                                        </p:attrNameLst>
                                      </p:cBhvr>
                                      <p:to>
                                        <p:strVal val="visible"/>
                                      </p:to>
                                    </p:set>
                                    <p:animEffect transition="in" filter="wipe(down)">
                                      <p:cBhvr>
                                        <p:cTn id="119" dur="100"/>
                                        <p:tgtEl>
                                          <p:spTgt spid="11"/>
                                        </p:tgtEl>
                                      </p:cBhvr>
                                    </p:animEffect>
                                  </p:childTnLst>
                                </p:cTn>
                              </p:par>
                            </p:childTnLst>
                          </p:cTn>
                        </p:par>
                        <p:par>
                          <p:cTn id="120" fill="hold">
                            <p:stCondLst>
                              <p:cond delay="100"/>
                            </p:stCondLst>
                            <p:childTnLst>
                              <p:par>
                                <p:cTn id="121" presetID="22"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ipe(left)">
                                      <p:cBhvr>
                                        <p:cTn id="123" dur="500"/>
                                        <p:tgtEl>
                                          <p:spTgt spid="1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13"/>
                                        </p:tgtEl>
                                        <p:attrNameLst>
                                          <p:attrName>style.visibility</p:attrName>
                                        </p:attrNameLst>
                                      </p:cBhvr>
                                      <p:to>
                                        <p:strVal val="visible"/>
                                      </p:to>
                                    </p:set>
                                    <p:animEffect transition="in" filter="wipe(down)">
                                      <p:cBhvr>
                                        <p:cTn id="128" dur="100"/>
                                        <p:tgtEl>
                                          <p:spTgt spid="13"/>
                                        </p:tgtEl>
                                      </p:cBhvr>
                                    </p:animEffect>
                                  </p:childTnLst>
                                </p:cTn>
                              </p:par>
                            </p:childTnLst>
                          </p:cTn>
                        </p:par>
                        <p:par>
                          <p:cTn id="129" fill="hold">
                            <p:stCondLst>
                              <p:cond delay="100"/>
                            </p:stCondLst>
                            <p:childTnLst>
                              <p:par>
                                <p:cTn id="130" presetID="22" presetClass="entr" presetSubtype="8" fill="hold" grpId="0" nodeType="afterEffect">
                                  <p:stCondLst>
                                    <p:cond delay="0"/>
                                  </p:stCondLst>
                                  <p:childTnLst>
                                    <p:set>
                                      <p:cBhvr>
                                        <p:cTn id="131" dur="1" fill="hold">
                                          <p:stCondLst>
                                            <p:cond delay="0"/>
                                          </p:stCondLst>
                                        </p:cTn>
                                        <p:tgtEl>
                                          <p:spTgt spid="14"/>
                                        </p:tgtEl>
                                        <p:attrNameLst>
                                          <p:attrName>style.visibility</p:attrName>
                                        </p:attrNameLst>
                                      </p:cBhvr>
                                      <p:to>
                                        <p:strVal val="visible"/>
                                      </p:to>
                                    </p:set>
                                    <p:animEffect transition="in" filter="wipe(left)">
                                      <p:cBhvr>
                                        <p:cTn id="132" dur="500"/>
                                        <p:tgtEl>
                                          <p:spTgt spid="14"/>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15"/>
                                        </p:tgtEl>
                                        <p:attrNameLst>
                                          <p:attrName>style.visibility</p:attrName>
                                        </p:attrNameLst>
                                      </p:cBhvr>
                                      <p:to>
                                        <p:strVal val="visible"/>
                                      </p:to>
                                    </p:set>
                                    <p:animEffect transition="in" filter="wipe(down)">
                                      <p:cBhvr>
                                        <p:cTn id="137" dur="100"/>
                                        <p:tgtEl>
                                          <p:spTgt spid="15"/>
                                        </p:tgtEl>
                                      </p:cBhvr>
                                    </p:animEffect>
                                  </p:childTnLst>
                                </p:cTn>
                              </p:par>
                            </p:childTnLst>
                          </p:cTn>
                        </p:par>
                        <p:par>
                          <p:cTn id="138" fill="hold">
                            <p:stCondLst>
                              <p:cond delay="100"/>
                            </p:stCondLst>
                            <p:childTnLst>
                              <p:par>
                                <p:cTn id="139" presetID="22" presetClass="entr" presetSubtype="8" fill="hold" grpId="0" nodeType="after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wipe(left)">
                                      <p:cBhvr>
                                        <p:cTn id="141" dur="500"/>
                                        <p:tgtEl>
                                          <p:spTgt spid="16"/>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grpId="0" nodeType="clickEffect">
                                  <p:stCondLst>
                                    <p:cond delay="0"/>
                                  </p:stCondLst>
                                  <p:childTnLst>
                                    <p:set>
                                      <p:cBhvr>
                                        <p:cTn id="145" dur="1" fill="hold">
                                          <p:stCondLst>
                                            <p:cond delay="0"/>
                                          </p:stCondLst>
                                        </p:cTn>
                                        <p:tgtEl>
                                          <p:spTgt spid="17"/>
                                        </p:tgtEl>
                                        <p:attrNameLst>
                                          <p:attrName>style.visibility</p:attrName>
                                        </p:attrNameLst>
                                      </p:cBhvr>
                                      <p:to>
                                        <p:strVal val="visible"/>
                                      </p:to>
                                    </p:set>
                                    <p:animEffect transition="in" filter="wipe(down)">
                                      <p:cBhvr>
                                        <p:cTn id="146" dur="100"/>
                                        <p:tgtEl>
                                          <p:spTgt spid="17"/>
                                        </p:tgtEl>
                                      </p:cBhvr>
                                    </p:animEffect>
                                  </p:childTnLst>
                                </p:cTn>
                              </p:par>
                            </p:childTnLst>
                          </p:cTn>
                        </p:par>
                        <p:par>
                          <p:cTn id="147" fill="hold">
                            <p:stCondLst>
                              <p:cond delay="100"/>
                            </p:stCondLst>
                            <p:childTnLst>
                              <p:par>
                                <p:cTn id="148" presetID="22" presetClass="entr" presetSubtype="8" fill="hold" grpId="0" nodeType="afterEffect">
                                  <p:stCondLst>
                                    <p:cond delay="0"/>
                                  </p:stCondLst>
                                  <p:childTnLst>
                                    <p:set>
                                      <p:cBhvr>
                                        <p:cTn id="149" dur="1" fill="hold">
                                          <p:stCondLst>
                                            <p:cond delay="0"/>
                                          </p:stCondLst>
                                        </p:cTn>
                                        <p:tgtEl>
                                          <p:spTgt spid="18"/>
                                        </p:tgtEl>
                                        <p:attrNameLst>
                                          <p:attrName>style.visibility</p:attrName>
                                        </p:attrNameLst>
                                      </p:cBhvr>
                                      <p:to>
                                        <p:strVal val="visible"/>
                                      </p:to>
                                    </p:set>
                                    <p:animEffect transition="in" filter="wipe(left)">
                                      <p:cBhvr>
                                        <p:cTn id="150" dur="500"/>
                                        <p:tgtEl>
                                          <p:spTgt spid="18"/>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grpId="0" nodeType="clickEffect">
                                  <p:stCondLst>
                                    <p:cond delay="0"/>
                                  </p:stCondLst>
                                  <p:childTnLst>
                                    <p:set>
                                      <p:cBhvr>
                                        <p:cTn id="154" dur="1" fill="hold">
                                          <p:stCondLst>
                                            <p:cond delay="0"/>
                                          </p:stCondLst>
                                        </p:cTn>
                                        <p:tgtEl>
                                          <p:spTgt spid="20"/>
                                        </p:tgtEl>
                                        <p:attrNameLst>
                                          <p:attrName>style.visibility</p:attrName>
                                        </p:attrNameLst>
                                      </p:cBhvr>
                                      <p:to>
                                        <p:strVal val="visible"/>
                                      </p:to>
                                    </p:set>
                                    <p:animEffect transition="in" filter="wipe(down)">
                                      <p:cBhvr>
                                        <p:cTn id="155" dur="100"/>
                                        <p:tgtEl>
                                          <p:spTgt spid="20"/>
                                        </p:tgtEl>
                                      </p:cBhvr>
                                    </p:animEffect>
                                  </p:childTnLst>
                                </p:cTn>
                              </p:par>
                            </p:childTnLst>
                          </p:cTn>
                        </p:par>
                        <p:par>
                          <p:cTn id="156" fill="hold">
                            <p:stCondLst>
                              <p:cond delay="100"/>
                            </p:stCondLst>
                            <p:childTnLst>
                              <p:par>
                                <p:cTn id="157" presetID="22" presetClass="entr" presetSubtype="8" fill="hold" grpId="0" nodeType="afterEffect">
                                  <p:stCondLst>
                                    <p:cond delay="0"/>
                                  </p:stCondLst>
                                  <p:childTnLst>
                                    <p:set>
                                      <p:cBhvr>
                                        <p:cTn id="158" dur="1" fill="hold">
                                          <p:stCondLst>
                                            <p:cond delay="0"/>
                                          </p:stCondLst>
                                        </p:cTn>
                                        <p:tgtEl>
                                          <p:spTgt spid="21"/>
                                        </p:tgtEl>
                                        <p:attrNameLst>
                                          <p:attrName>style.visibility</p:attrName>
                                        </p:attrNameLst>
                                      </p:cBhvr>
                                      <p:to>
                                        <p:strVal val="visible"/>
                                      </p:to>
                                    </p:set>
                                    <p:animEffect transition="in" filter="wipe(left)">
                                      <p:cBhvr>
                                        <p:cTn id="1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P spid="15" grpId="0" animBg="1"/>
      <p:bldP spid="16" grpId="0"/>
      <p:bldP spid="17" grpId="0" animBg="1"/>
      <p:bldP spid="18" grpId="0"/>
      <p:bldP spid="2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62981" y="1098134"/>
            <a:ext cx="8388000" cy="976164"/>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362981" y="2200479"/>
            <a:ext cx="8388000" cy="4052040"/>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63802" y="2340117"/>
            <a:ext cx="8087179" cy="2677022"/>
          </a:xfrm>
        </p:spPr>
        <p:txBody>
          <a:bodyPr/>
          <a:lstStyle/>
          <a:p>
            <a:pPr marL="0" lvl="1" indent="0">
              <a:buNone/>
            </a:pPr>
            <a:r>
              <a:rPr lang="en-GB" sz="2000" dirty="0"/>
              <a:t>Vans are involved in </a:t>
            </a:r>
            <a:r>
              <a:rPr lang="en-GB" sz="2000" b="1" dirty="0"/>
              <a:t>10% of road traffic incidents</a:t>
            </a:r>
            <a:r>
              <a:rPr lang="en-GB" sz="2000" dirty="0"/>
              <a:t>. 11% of these incidents result in serious injury or fatality</a:t>
            </a:r>
          </a:p>
          <a:p>
            <a:pPr marL="0" lvl="1" indent="0">
              <a:buNone/>
            </a:pPr>
            <a:r>
              <a:rPr lang="en-GB" sz="2000" dirty="0"/>
              <a:t>HGV’s were involved in </a:t>
            </a:r>
            <a:r>
              <a:rPr lang="en-GB" sz="2000" b="1" dirty="0"/>
              <a:t>a quarter of deaths</a:t>
            </a:r>
            <a:r>
              <a:rPr lang="en-GB" sz="2000" dirty="0"/>
              <a:t> between 2009 &amp; 2013</a:t>
            </a:r>
          </a:p>
          <a:p>
            <a:pPr marL="0" lvl="1" indent="0">
              <a:buNone/>
            </a:pPr>
            <a:r>
              <a:rPr lang="en-GB" sz="2000" b="1" dirty="0"/>
              <a:t>23% of HGVs involved in accidents with a pedal cyclist</a:t>
            </a:r>
            <a:r>
              <a:rPr lang="en-GB" sz="2000" dirty="0"/>
              <a:t> were said to be ‘passing too close’</a:t>
            </a:r>
          </a:p>
          <a:p>
            <a:pPr marL="0" lvl="1" indent="0">
              <a:buNone/>
            </a:pPr>
            <a:r>
              <a:rPr lang="en-GB" sz="2000" dirty="0"/>
              <a:t>It is </a:t>
            </a:r>
            <a:r>
              <a:rPr lang="en-GB" sz="2000" b="1" dirty="0"/>
              <a:t>far harder for an HGV to see a cyclist when manoeuvring </a:t>
            </a:r>
            <a:r>
              <a:rPr lang="en-GB" sz="2000" dirty="0"/>
              <a:t>in comparison with other vehicles such as cars</a:t>
            </a:r>
          </a:p>
          <a:p>
            <a:pPr marL="0" lvl="1" indent="0">
              <a:buNone/>
            </a:pPr>
            <a:r>
              <a:rPr lang="en-GB" sz="2000" b="1" dirty="0"/>
              <a:t>75% of collisions involving a </a:t>
            </a:r>
            <a:r>
              <a:rPr lang="en-GB" sz="2000" b="1" dirty="0" smtClean="0"/>
              <a:t>cyclist happen </a:t>
            </a:r>
            <a:r>
              <a:rPr lang="en-GB" sz="2000" b="1" dirty="0"/>
              <a:t>at a junction</a:t>
            </a:r>
            <a:r>
              <a:rPr lang="en-GB" sz="2000" dirty="0"/>
              <a:t>. The most common reason being drivers ‘failing to look properly.</a:t>
            </a:r>
          </a:p>
          <a:p>
            <a:pPr marL="0" lvl="1" indent="0">
              <a:buNone/>
            </a:pPr>
            <a:endParaRPr lang="en-GB" sz="2000" dirty="0"/>
          </a:p>
        </p:txBody>
      </p:sp>
      <p:sp>
        <p:nvSpPr>
          <p:cNvPr id="20" name="Rectangle 19"/>
          <p:cNvSpPr/>
          <p:nvPr/>
        </p:nvSpPr>
        <p:spPr bwMode="auto">
          <a:xfrm>
            <a:off x="368979" y="322480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1" name="Rectangle 20"/>
          <p:cNvSpPr/>
          <p:nvPr/>
        </p:nvSpPr>
        <p:spPr bwMode="auto">
          <a:xfrm>
            <a:off x="379462" y="3759750"/>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2" name="Rectangle 21"/>
          <p:cNvSpPr/>
          <p:nvPr/>
        </p:nvSpPr>
        <p:spPr bwMode="auto">
          <a:xfrm>
            <a:off x="379462" y="4588535"/>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3" name="Rectangle 22"/>
          <p:cNvSpPr/>
          <p:nvPr/>
        </p:nvSpPr>
        <p:spPr bwMode="auto">
          <a:xfrm>
            <a:off x="368979" y="538702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7" name="Content Placeholder 2"/>
          <p:cNvSpPr txBox="1">
            <a:spLocks/>
          </p:cNvSpPr>
          <p:nvPr/>
        </p:nvSpPr>
        <p:spPr bwMode="auto">
          <a:xfrm>
            <a:off x="476951" y="1098134"/>
            <a:ext cx="8274030" cy="87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1600"/>
              </a:spcBef>
              <a:spcAft>
                <a:spcPct val="0"/>
              </a:spcAft>
              <a:defRPr sz="3200" baseline="0">
                <a:solidFill>
                  <a:srgbClr val="000000"/>
                </a:solidFill>
                <a:latin typeface="Arial"/>
                <a:ea typeface="+mn-ea"/>
                <a:cs typeface="Arial"/>
              </a:defRPr>
            </a:lvl1pPr>
            <a:lvl2pPr marL="358775" indent="-358775" algn="l" rtl="0" eaLnBrk="1" fontAlgn="base" hangingPunct="1">
              <a:spcBef>
                <a:spcPts val="1600"/>
              </a:spcBef>
              <a:spcAft>
                <a:spcPct val="0"/>
              </a:spcAft>
              <a:buClr>
                <a:schemeClr val="tx1"/>
              </a:buClr>
              <a:buFont typeface="Lucida Grande"/>
              <a:buChar char="●"/>
              <a:defRPr sz="2400">
                <a:solidFill>
                  <a:srgbClr val="000000"/>
                </a:solidFill>
                <a:latin typeface="Arial"/>
                <a:ea typeface="+mn-ea"/>
                <a:cs typeface="Arial"/>
              </a:defRPr>
            </a:lvl2pPr>
            <a:lvl3pPr marL="719138" indent="-360363" algn="l" rtl="0" eaLnBrk="1" fontAlgn="base" hangingPunct="1">
              <a:spcBef>
                <a:spcPts val="1600"/>
              </a:spcBef>
              <a:spcAft>
                <a:spcPct val="0"/>
              </a:spcAft>
              <a:buClr>
                <a:srgbClr val="003399"/>
              </a:buClr>
              <a:buChar char="–"/>
              <a:defRPr sz="2400">
                <a:solidFill>
                  <a:srgbClr val="000000"/>
                </a:solidFill>
                <a:latin typeface="Arial"/>
                <a:ea typeface="+mn-ea"/>
                <a:cs typeface="Arial"/>
              </a:defRPr>
            </a:lvl3pPr>
            <a:lvl4pPr marL="1938338" indent="-228600" algn="l" rtl="0" eaLnBrk="1" fontAlgn="base" hangingPunct="1">
              <a:spcBef>
                <a:spcPct val="20000"/>
              </a:spcBef>
              <a:spcAft>
                <a:spcPct val="0"/>
              </a:spcAft>
              <a:defRPr sz="2000">
                <a:solidFill>
                  <a:schemeClr val="tx1"/>
                </a:solidFill>
                <a:latin typeface="Times" charset="0"/>
                <a:ea typeface="+mn-ea"/>
              </a:defRPr>
            </a:lvl4pPr>
            <a:lvl5pPr marL="2357438" indent="-228600" algn="l" rtl="0" eaLnBrk="1" fontAlgn="base" hangingPunct="1">
              <a:spcBef>
                <a:spcPct val="20000"/>
              </a:spcBef>
              <a:spcAft>
                <a:spcPct val="0"/>
              </a:spcAft>
              <a:buChar char="»"/>
              <a:defRPr sz="2000">
                <a:solidFill>
                  <a:schemeClr val="tx1"/>
                </a:solidFill>
                <a:latin typeface="Times" charset="0"/>
                <a:ea typeface="+mn-ea"/>
              </a:defRPr>
            </a:lvl5pPr>
            <a:lvl6pPr marL="2814638" indent="-228600" algn="l" rtl="0" eaLnBrk="1" fontAlgn="base" hangingPunct="1">
              <a:spcBef>
                <a:spcPct val="20000"/>
              </a:spcBef>
              <a:spcAft>
                <a:spcPct val="0"/>
              </a:spcAft>
              <a:buChar char="»"/>
              <a:defRPr sz="2000">
                <a:solidFill>
                  <a:schemeClr val="tx1"/>
                </a:solidFill>
                <a:latin typeface="Times" charset="0"/>
                <a:ea typeface="+mn-ea"/>
              </a:defRPr>
            </a:lvl6pPr>
            <a:lvl7pPr marL="3271838" indent="-228600" algn="l" rtl="0" eaLnBrk="1" fontAlgn="base" hangingPunct="1">
              <a:spcBef>
                <a:spcPct val="20000"/>
              </a:spcBef>
              <a:spcAft>
                <a:spcPct val="0"/>
              </a:spcAft>
              <a:buChar char="»"/>
              <a:defRPr sz="2000">
                <a:solidFill>
                  <a:schemeClr val="tx1"/>
                </a:solidFill>
                <a:latin typeface="Times" charset="0"/>
                <a:ea typeface="+mn-ea"/>
              </a:defRPr>
            </a:lvl7pPr>
            <a:lvl8pPr marL="3729038" indent="-228600" algn="l" rtl="0" eaLnBrk="1" fontAlgn="base" hangingPunct="1">
              <a:spcBef>
                <a:spcPct val="20000"/>
              </a:spcBef>
              <a:spcAft>
                <a:spcPct val="0"/>
              </a:spcAft>
              <a:buChar char="»"/>
              <a:defRPr sz="2000">
                <a:solidFill>
                  <a:schemeClr val="tx1"/>
                </a:solidFill>
                <a:latin typeface="Times" charset="0"/>
                <a:ea typeface="+mn-ea"/>
              </a:defRPr>
            </a:lvl8pPr>
            <a:lvl9pPr marL="4186238" indent="-228600" algn="l" rtl="0" eaLnBrk="1" fontAlgn="base" hangingPunct="1">
              <a:spcBef>
                <a:spcPct val="20000"/>
              </a:spcBef>
              <a:spcAft>
                <a:spcPct val="0"/>
              </a:spcAft>
              <a:buChar char="»"/>
              <a:defRPr sz="2000">
                <a:solidFill>
                  <a:schemeClr val="tx1"/>
                </a:solidFill>
                <a:latin typeface="Times" charset="0"/>
                <a:ea typeface="+mn-ea"/>
              </a:defRPr>
            </a:lvl9pPr>
          </a:lstStyle>
          <a:p>
            <a:r>
              <a:rPr lang="en-GB" sz="2100" b="1" dirty="0"/>
              <a:t>The numbers of cyclists and pedestrians across the nation’s cities has risen considerably in recent years</a:t>
            </a:r>
          </a:p>
        </p:txBody>
      </p:sp>
      <p:sp>
        <p:nvSpPr>
          <p:cNvPr id="38" name="Title 6"/>
          <p:cNvSpPr>
            <a:spLocks noGrp="1"/>
          </p:cNvSpPr>
          <p:nvPr>
            <p:ph type="title"/>
          </p:nvPr>
        </p:nvSpPr>
        <p:spPr bwMode="auto">
          <a:xfrm>
            <a:off x="442181" y="167758"/>
            <a:ext cx="8440562" cy="61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6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What are the issues </a:t>
            </a:r>
          </a:p>
        </p:txBody>
      </p:sp>
      <p:sp>
        <p:nvSpPr>
          <p:cNvPr id="13" name="Rectangle 12"/>
          <p:cNvSpPr/>
          <p:nvPr/>
        </p:nvSpPr>
        <p:spPr bwMode="auto">
          <a:xfrm>
            <a:off x="366370" y="2486551"/>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3285936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solidFill>
                  <a:srgbClr val="00B0F0"/>
                </a:solidFill>
              </a:rPr>
              <a:t>FORS requirement</a:t>
            </a:r>
            <a:endParaRPr lang="en-GB" sz="3000" dirty="0">
              <a:solidFill>
                <a:srgbClr val="00B0F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709" y="1342118"/>
            <a:ext cx="7272809" cy="422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07797" y="1365590"/>
            <a:ext cx="1574790" cy="584775"/>
          </a:xfrm>
          <a:prstGeom prst="rect">
            <a:avLst/>
          </a:prstGeom>
          <a:noFill/>
        </p:spPr>
        <p:txBody>
          <a:bodyPr wrap="square" rtlCol="0">
            <a:spAutoFit/>
          </a:bodyPr>
          <a:lstStyle/>
          <a:p>
            <a:r>
              <a:rPr lang="en-GB" sz="1600" b="1" dirty="0" smtClean="0">
                <a:solidFill>
                  <a:schemeClr val="bg1">
                    <a:lumMod val="50000"/>
                  </a:schemeClr>
                </a:solidFill>
                <a:latin typeface="Arial" panose="020B0604020202020204" pitchFamily="34" charset="0"/>
                <a:cs typeface="Arial" panose="020B0604020202020204" pitchFamily="34" charset="0"/>
              </a:rPr>
              <a:t>1 </a:t>
            </a:r>
            <a:r>
              <a:rPr lang="en-GB" sz="1600" dirty="0" smtClean="0">
                <a:solidFill>
                  <a:srgbClr val="00B0F0"/>
                </a:solidFill>
                <a:latin typeface="Arial" panose="020B0604020202020204" pitchFamily="34" charset="0"/>
                <a:cs typeface="Arial" panose="020B0604020202020204" pitchFamily="34" charset="0"/>
              </a:rPr>
              <a:t>Class </a:t>
            </a:r>
            <a:r>
              <a:rPr lang="en-GB" sz="1600" dirty="0">
                <a:solidFill>
                  <a:srgbClr val="00B0F0"/>
                </a:solidFill>
                <a:latin typeface="Arial" panose="020B0604020202020204" pitchFamily="34" charset="0"/>
                <a:cs typeface="Arial" panose="020B0604020202020204" pitchFamily="34" charset="0"/>
              </a:rPr>
              <a:t>V and </a:t>
            </a:r>
            <a:br>
              <a:rPr lang="en-GB" sz="1600" dirty="0">
                <a:solidFill>
                  <a:srgbClr val="00B0F0"/>
                </a:solidFill>
                <a:latin typeface="Arial" panose="020B0604020202020204" pitchFamily="34" charset="0"/>
                <a:cs typeface="Arial" panose="020B0604020202020204" pitchFamily="34" charset="0"/>
              </a:rPr>
            </a:br>
            <a:r>
              <a:rPr lang="en-GB" sz="1600" dirty="0">
                <a:solidFill>
                  <a:srgbClr val="00B0F0"/>
                </a:solidFill>
                <a:latin typeface="Arial" panose="020B0604020202020204" pitchFamily="34" charset="0"/>
                <a:cs typeface="Arial" panose="020B0604020202020204" pitchFamily="34" charset="0"/>
              </a:rPr>
              <a:t>VI mirrors</a:t>
            </a:r>
          </a:p>
        </p:txBody>
      </p:sp>
      <p:sp>
        <p:nvSpPr>
          <p:cNvPr id="6" name="TextBox 5"/>
          <p:cNvSpPr txBox="1"/>
          <p:nvPr/>
        </p:nvSpPr>
        <p:spPr>
          <a:xfrm>
            <a:off x="6720365" y="1342118"/>
            <a:ext cx="2411760" cy="584775"/>
          </a:xfrm>
          <a:prstGeom prst="rect">
            <a:avLst/>
          </a:prstGeom>
          <a:noFill/>
        </p:spPr>
        <p:txBody>
          <a:bodyPr wrap="square" rtlCol="0">
            <a:spAutoFit/>
          </a:bodyPr>
          <a:lstStyle/>
          <a:p>
            <a:r>
              <a:rPr lang="en-GB" sz="1600" b="1" dirty="0" smtClean="0">
                <a:solidFill>
                  <a:schemeClr val="bg1">
                    <a:lumMod val="50000"/>
                  </a:schemeClr>
                </a:solidFill>
                <a:latin typeface="Arial" panose="020B0604020202020204" pitchFamily="34" charset="0"/>
                <a:cs typeface="Arial" panose="020B0604020202020204" pitchFamily="34" charset="0"/>
              </a:rPr>
              <a:t>5 </a:t>
            </a:r>
            <a:r>
              <a:rPr lang="en-GB" sz="1600" dirty="0" smtClean="0">
                <a:solidFill>
                  <a:srgbClr val="009FE3"/>
                </a:solidFill>
                <a:latin typeface="Arial" panose="020B0604020202020204" pitchFamily="34" charset="0"/>
                <a:cs typeface="Arial" panose="020B0604020202020204" pitchFamily="34" charset="0"/>
              </a:rPr>
              <a:t>Vulnerable </a:t>
            </a:r>
            <a:r>
              <a:rPr lang="en-GB" sz="1600" dirty="0">
                <a:solidFill>
                  <a:srgbClr val="009FE3"/>
                </a:solidFill>
                <a:latin typeface="Arial" panose="020B0604020202020204" pitchFamily="34" charset="0"/>
                <a:cs typeface="Arial" panose="020B0604020202020204" pitchFamily="34" charset="0"/>
              </a:rPr>
              <a:t>road </a:t>
            </a:r>
            <a:br>
              <a:rPr lang="en-GB" sz="1600" dirty="0">
                <a:solidFill>
                  <a:srgbClr val="009FE3"/>
                </a:solidFill>
                <a:latin typeface="Arial" panose="020B0604020202020204" pitchFamily="34" charset="0"/>
                <a:cs typeface="Arial" panose="020B0604020202020204" pitchFamily="34" charset="0"/>
              </a:rPr>
            </a:br>
            <a:r>
              <a:rPr lang="en-GB" sz="1600" dirty="0">
                <a:solidFill>
                  <a:srgbClr val="009FE3"/>
                </a:solidFill>
                <a:latin typeface="Arial" panose="020B0604020202020204" pitchFamily="34" charset="0"/>
                <a:cs typeface="Arial" panose="020B0604020202020204" pitchFamily="34" charset="0"/>
              </a:rPr>
              <a:t>user warning signage</a:t>
            </a:r>
            <a:endParaRPr lang="en-GB" sz="1600" dirty="0">
              <a:latin typeface="Arial" panose="020B0604020202020204" pitchFamily="34" charset="0"/>
              <a:cs typeface="Arial" panose="020B0604020202020204" pitchFamily="34" charset="0"/>
            </a:endParaRPr>
          </a:p>
        </p:txBody>
      </p:sp>
      <p:sp>
        <p:nvSpPr>
          <p:cNvPr id="7" name="TextBox 6"/>
          <p:cNvSpPr txBox="1"/>
          <p:nvPr/>
        </p:nvSpPr>
        <p:spPr>
          <a:xfrm>
            <a:off x="131633" y="4671580"/>
            <a:ext cx="2952328" cy="1354217"/>
          </a:xfrm>
          <a:prstGeom prst="rect">
            <a:avLst/>
          </a:prstGeom>
          <a:noFill/>
        </p:spPr>
        <p:txBody>
          <a:bodyPr wrap="square" rtlCol="0">
            <a:spAutoFit/>
          </a:bodyPr>
          <a:lstStyle/>
          <a:p>
            <a:pPr fontAlgn="auto">
              <a:spcBef>
                <a:spcPts val="0"/>
              </a:spcBef>
              <a:spcAft>
                <a:spcPts val="0"/>
              </a:spcAft>
              <a:tabLst>
                <a:tab pos="441325" algn="l"/>
              </a:tabLst>
              <a:defRPr/>
            </a:pPr>
            <a:r>
              <a:rPr lang="en-GB" b="1" dirty="0">
                <a:solidFill>
                  <a:schemeClr val="bg1">
                    <a:lumMod val="50000"/>
                  </a:schemeClr>
                </a:solidFill>
                <a:latin typeface="Arial" panose="020B0604020202020204" pitchFamily="34" charset="0"/>
                <a:cs typeface="Arial" panose="020B0604020202020204" pitchFamily="34" charset="0"/>
              </a:rPr>
              <a:t>2</a:t>
            </a:r>
            <a:r>
              <a:rPr lang="en-GB" dirty="0">
                <a:solidFill>
                  <a:schemeClr val="bg1">
                    <a:lumMod val="50000"/>
                  </a:schemeClr>
                </a:solidFill>
                <a:latin typeface="Arial" panose="020B0604020202020204" pitchFamily="34" charset="0"/>
                <a:cs typeface="Arial" panose="020B0604020202020204" pitchFamily="34" charset="0"/>
              </a:rPr>
              <a:t>  </a:t>
            </a:r>
            <a:r>
              <a:rPr lang="en-GB" sz="1600" dirty="0">
                <a:solidFill>
                  <a:srgbClr val="009FE3"/>
                </a:solidFill>
                <a:latin typeface="Arial" panose="020B0604020202020204" pitchFamily="34" charset="0"/>
                <a:cs typeface="Arial" panose="020B0604020202020204" pitchFamily="34" charset="0"/>
              </a:rPr>
              <a:t>A method of minimising </a:t>
            </a:r>
            <a:br>
              <a:rPr lang="en-GB" sz="1600" dirty="0">
                <a:solidFill>
                  <a:srgbClr val="009FE3"/>
                </a:solidFill>
                <a:latin typeface="Arial" panose="020B0604020202020204" pitchFamily="34" charset="0"/>
                <a:cs typeface="Arial" panose="020B0604020202020204" pitchFamily="34" charset="0"/>
              </a:rPr>
            </a:br>
            <a:r>
              <a:rPr lang="en-GB" sz="1600" dirty="0">
                <a:solidFill>
                  <a:srgbClr val="009FE3"/>
                </a:solidFill>
                <a:latin typeface="Arial" panose="020B0604020202020204" pitchFamily="34" charset="0"/>
                <a:cs typeface="Arial" panose="020B0604020202020204" pitchFamily="34" charset="0"/>
              </a:rPr>
              <a:t>the vehicle blind spots </a:t>
            </a:r>
            <a:br>
              <a:rPr lang="en-GB" sz="1600" dirty="0">
                <a:solidFill>
                  <a:srgbClr val="009FE3"/>
                </a:solidFill>
                <a:latin typeface="Arial" panose="020B0604020202020204" pitchFamily="34" charset="0"/>
                <a:cs typeface="Arial" panose="020B0604020202020204" pitchFamily="34" charset="0"/>
              </a:rPr>
            </a:br>
            <a:r>
              <a:rPr lang="en-GB" sz="1400" dirty="0" err="1">
                <a:solidFill>
                  <a:schemeClr val="bg1">
                    <a:lumMod val="50000"/>
                  </a:schemeClr>
                </a:solidFill>
                <a:latin typeface="Arial" panose="020B0604020202020204" pitchFamily="34" charset="0"/>
                <a:cs typeface="Arial" panose="020B0604020202020204" pitchFamily="34" charset="0"/>
              </a:rPr>
              <a:t>e.g</a:t>
            </a:r>
            <a:r>
              <a:rPr lang="en-GB" sz="1400" dirty="0">
                <a:solidFill>
                  <a:schemeClr val="bg1">
                    <a:lumMod val="50000"/>
                  </a:schemeClr>
                </a:solidFill>
                <a:latin typeface="Arial" panose="020B0604020202020204" pitchFamily="34" charset="0"/>
                <a:cs typeface="Arial" panose="020B0604020202020204" pitchFamily="34" charset="0"/>
              </a:rPr>
              <a:t> camera system and/or </a:t>
            </a:r>
            <a:br>
              <a:rPr lang="en-GB" sz="1400" dirty="0">
                <a:solidFill>
                  <a:schemeClr val="bg1">
                    <a:lumMod val="50000"/>
                  </a:schemeClr>
                </a:solidFill>
                <a:latin typeface="Arial" panose="020B0604020202020204" pitchFamily="34" charset="0"/>
                <a:cs typeface="Arial" panose="020B0604020202020204" pitchFamily="34" charset="0"/>
              </a:rPr>
            </a:br>
            <a:r>
              <a:rPr lang="en-GB" sz="1400" dirty="0">
                <a:solidFill>
                  <a:schemeClr val="bg1">
                    <a:lumMod val="50000"/>
                  </a:schemeClr>
                </a:solidFill>
                <a:latin typeface="Arial" panose="020B0604020202020204" pitchFamily="34" charset="0"/>
                <a:cs typeface="Arial" panose="020B0604020202020204" pitchFamily="34" charset="0"/>
              </a:rPr>
              <a:t>sensor system and/or Fresnel lens (the system must be working)</a:t>
            </a:r>
          </a:p>
        </p:txBody>
      </p:sp>
      <p:sp>
        <p:nvSpPr>
          <p:cNvPr id="8" name="TextBox 7"/>
          <p:cNvSpPr txBox="1"/>
          <p:nvPr/>
        </p:nvSpPr>
        <p:spPr>
          <a:xfrm>
            <a:off x="3371993" y="4440748"/>
            <a:ext cx="2160240" cy="923330"/>
          </a:xfrm>
          <a:prstGeom prst="rect">
            <a:avLst/>
          </a:prstGeom>
          <a:noFill/>
        </p:spPr>
        <p:txBody>
          <a:bodyPr wrap="square" rtlCol="0">
            <a:spAutoFit/>
          </a:bodyPr>
          <a:lstStyle/>
          <a:p>
            <a:pPr fontAlgn="auto">
              <a:spcBef>
                <a:spcPts val="0"/>
              </a:spcBef>
              <a:spcAft>
                <a:spcPts val="0"/>
              </a:spcAft>
              <a:tabLst>
                <a:tab pos="441325" algn="l"/>
              </a:tabLst>
              <a:defRPr/>
            </a:pPr>
            <a:r>
              <a:rPr lang="en-GB" b="1" dirty="0">
                <a:solidFill>
                  <a:schemeClr val="bg1">
                    <a:lumMod val="50000"/>
                  </a:schemeClr>
                </a:solidFill>
                <a:latin typeface="Arial" panose="020B0604020202020204" pitchFamily="34" charset="0"/>
                <a:cs typeface="Arial" panose="020B0604020202020204" pitchFamily="34" charset="0"/>
              </a:rPr>
              <a:t>3</a:t>
            </a:r>
            <a:r>
              <a:rPr lang="en-GB" dirty="0">
                <a:solidFill>
                  <a:schemeClr val="bg1">
                    <a:lumMod val="50000"/>
                  </a:schemeClr>
                </a:solidFill>
                <a:latin typeface="Arial" panose="020B0604020202020204" pitchFamily="34" charset="0"/>
                <a:cs typeface="Arial" panose="020B0604020202020204" pitchFamily="34" charset="0"/>
              </a:rPr>
              <a:t>  </a:t>
            </a:r>
            <a:r>
              <a:rPr lang="en-GB" sz="1600" dirty="0">
                <a:solidFill>
                  <a:srgbClr val="009FE3"/>
                </a:solidFill>
                <a:latin typeface="Arial" panose="020B0604020202020204" pitchFamily="34" charset="0"/>
                <a:cs typeface="Arial" panose="020B0604020202020204" pitchFamily="34" charset="0"/>
              </a:rPr>
              <a:t>Side under-run protection </a:t>
            </a:r>
            <a:r>
              <a:rPr lang="en-GB" sz="1400" dirty="0">
                <a:solidFill>
                  <a:schemeClr val="bg1">
                    <a:lumMod val="50000"/>
                  </a:schemeClr>
                </a:solidFill>
                <a:latin typeface="Arial" panose="020B0604020202020204" pitchFamily="34" charset="0"/>
                <a:cs typeface="Arial" panose="020B0604020202020204" pitchFamily="34" charset="0"/>
              </a:rPr>
              <a:t>(on both sides)</a:t>
            </a:r>
            <a:endParaRPr lang="en-US" sz="1400" dirty="0">
              <a:solidFill>
                <a:schemeClr val="bg1">
                  <a:lumMod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6216309" y="4548469"/>
            <a:ext cx="2268252" cy="707886"/>
          </a:xfrm>
          <a:prstGeom prst="rect">
            <a:avLst/>
          </a:prstGeom>
          <a:noFill/>
        </p:spPr>
        <p:txBody>
          <a:bodyPr wrap="square" rtlCol="0">
            <a:spAutoFit/>
          </a:bodyPr>
          <a:lstStyle/>
          <a:p>
            <a:r>
              <a:rPr lang="en-GB" b="1" dirty="0">
                <a:solidFill>
                  <a:schemeClr val="bg1">
                    <a:lumMod val="50000"/>
                  </a:schemeClr>
                </a:solidFill>
                <a:latin typeface="Arial" panose="020B0604020202020204" pitchFamily="34" charset="0"/>
                <a:cs typeface="Arial" panose="020B0604020202020204" pitchFamily="34" charset="0"/>
              </a:rPr>
              <a:t>4</a:t>
            </a:r>
            <a:r>
              <a:rPr lang="en-GB" dirty="0">
                <a:solidFill>
                  <a:schemeClr val="bg1">
                    <a:lumMod val="50000"/>
                  </a:schemeClr>
                </a:solidFill>
                <a:latin typeface="Arial" panose="020B0604020202020204" pitchFamily="34" charset="0"/>
                <a:cs typeface="Arial" panose="020B0604020202020204" pitchFamily="34" charset="0"/>
              </a:rPr>
              <a:t>  </a:t>
            </a:r>
            <a:r>
              <a:rPr lang="en-GB" sz="1600" dirty="0">
                <a:solidFill>
                  <a:srgbClr val="009FE3"/>
                </a:solidFill>
                <a:latin typeface="Arial" panose="020B0604020202020204" pitchFamily="34" charset="0"/>
                <a:cs typeface="Arial" panose="020B0604020202020204" pitchFamily="34" charset="0"/>
              </a:rPr>
              <a:t>Audible alert for </a:t>
            </a:r>
            <a:br>
              <a:rPr lang="en-GB" sz="1600" dirty="0">
                <a:solidFill>
                  <a:srgbClr val="009FE3"/>
                </a:solidFill>
                <a:latin typeface="Arial" panose="020B0604020202020204" pitchFamily="34" charset="0"/>
                <a:cs typeface="Arial" panose="020B0604020202020204" pitchFamily="34" charset="0"/>
              </a:rPr>
            </a:br>
            <a:r>
              <a:rPr lang="en-GB" sz="1600" dirty="0">
                <a:solidFill>
                  <a:srgbClr val="009FE3"/>
                </a:solidFill>
                <a:latin typeface="Arial" panose="020B0604020202020204" pitchFamily="34" charset="0"/>
                <a:cs typeface="Arial" panose="020B0604020202020204" pitchFamily="34" charset="0"/>
              </a:rPr>
              <a:t>vehicle turning left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698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79462" y="1198782"/>
            <a:ext cx="8388000" cy="3266340"/>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80283" y="1338420"/>
            <a:ext cx="8087179" cy="2677022"/>
          </a:xfrm>
        </p:spPr>
        <p:txBody>
          <a:bodyPr/>
          <a:lstStyle/>
          <a:p>
            <a:pPr marL="0" lvl="1" indent="0">
              <a:buNone/>
            </a:pPr>
            <a:r>
              <a:rPr lang="en-GB" sz="2000" b="1" dirty="0"/>
              <a:t>Collisions between heavy goods vehicles are cyclists often occur when:	</a:t>
            </a:r>
          </a:p>
          <a:p>
            <a:pPr marL="0" lvl="1" indent="0">
              <a:buNone/>
            </a:pPr>
            <a:r>
              <a:rPr lang="en-GB" sz="2000" dirty="0"/>
              <a:t>Drivers and cyclists turning left at junctions</a:t>
            </a:r>
          </a:p>
          <a:p>
            <a:pPr marL="0" lvl="1" indent="0">
              <a:buNone/>
            </a:pPr>
            <a:r>
              <a:rPr lang="en-GB" sz="2000" dirty="0"/>
              <a:t>Cyclists and drivers fail to allow enough space for each other</a:t>
            </a:r>
          </a:p>
          <a:p>
            <a:pPr marL="0" lvl="1" indent="0">
              <a:buNone/>
            </a:pPr>
            <a:r>
              <a:rPr lang="en-GB" sz="2000" dirty="0"/>
              <a:t>Cyclists and drivers do not look properly and misjudge each other’s path or speed</a:t>
            </a:r>
          </a:p>
          <a:p>
            <a:pPr marL="0" lvl="1" indent="0">
              <a:buNone/>
            </a:pPr>
            <a:r>
              <a:rPr lang="en-GB" sz="2000" dirty="0"/>
              <a:t>Drivers overtaking too close to cyclist</a:t>
            </a:r>
          </a:p>
          <a:p>
            <a:pPr marL="0" lvl="1" indent="0">
              <a:buNone/>
            </a:pPr>
            <a:endParaRPr lang="en-GB" sz="2000" dirty="0"/>
          </a:p>
        </p:txBody>
      </p:sp>
      <p:sp>
        <p:nvSpPr>
          <p:cNvPr id="20" name="Rectangle 19"/>
          <p:cNvSpPr/>
          <p:nvPr/>
        </p:nvSpPr>
        <p:spPr bwMode="auto">
          <a:xfrm>
            <a:off x="397335" y="2258730"/>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1" name="Rectangle 20"/>
          <p:cNvSpPr/>
          <p:nvPr/>
        </p:nvSpPr>
        <p:spPr bwMode="auto">
          <a:xfrm>
            <a:off x="395943" y="278180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2" name="Rectangle 21"/>
          <p:cNvSpPr/>
          <p:nvPr/>
        </p:nvSpPr>
        <p:spPr bwMode="auto">
          <a:xfrm>
            <a:off x="395943" y="328995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38" name="Title 6"/>
          <p:cNvSpPr>
            <a:spLocks noGrp="1"/>
          </p:cNvSpPr>
          <p:nvPr>
            <p:ph type="title"/>
          </p:nvPr>
        </p:nvSpPr>
        <p:spPr bwMode="auto">
          <a:xfrm>
            <a:off x="442181" y="369638"/>
            <a:ext cx="8440562" cy="61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000" dirty="0">
                <a:solidFill>
                  <a:srgbClr val="00B0F0"/>
                </a:solidFill>
                <a:latin typeface="Arial" panose="020B0604020202020204" pitchFamily="34" charset="0"/>
                <a:ea typeface="AECOM Sans" panose="020B0504020202020204" pitchFamily="34" charset="0"/>
                <a:cs typeface="Arial" panose="020B0604020202020204" pitchFamily="34" charset="0"/>
              </a:rPr>
              <a:t>Common collisions with cyclists</a:t>
            </a:r>
            <a:endParaRPr lang="en-GB" altLang="en-US" sz="3000" dirty="0" smtClean="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
        <p:nvSpPr>
          <p:cNvPr id="12" name="Rectangle 11"/>
          <p:cNvSpPr/>
          <p:nvPr/>
        </p:nvSpPr>
        <p:spPr bwMode="auto">
          <a:xfrm>
            <a:off x="389036" y="408669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4" name="Content Placeholder 4"/>
          <p:cNvSpPr txBox="1">
            <a:spLocks/>
          </p:cNvSpPr>
          <p:nvPr/>
        </p:nvSpPr>
        <p:spPr>
          <a:xfrm>
            <a:off x="3600877" y="5533307"/>
            <a:ext cx="3080048" cy="715089"/>
          </a:xfrm>
          <a:prstGeom prst="wedgeRoundRectCallout">
            <a:avLst>
              <a:gd name="adj1" fmla="val -12351"/>
              <a:gd name="adj2" fmla="val 74125"/>
              <a:gd name="adj3" fmla="val 16667"/>
            </a:avLst>
          </a:prstGeom>
          <a:solidFill>
            <a:srgbClr val="00B0F0"/>
          </a:solidFill>
        </p:spPr>
        <p:txBody>
          <a:bodyPr/>
          <a:lstStyle/>
          <a:p>
            <a:pPr marL="0" lvl="1" eaLnBrk="0" hangingPunct="0">
              <a:spcBef>
                <a:spcPct val="75000"/>
              </a:spcBef>
              <a:defRPr/>
            </a:pPr>
            <a:r>
              <a:rPr lang="en-GB" sz="1700" kern="0" dirty="0" smtClean="0">
                <a:solidFill>
                  <a:schemeClr val="bg1"/>
                </a:solidFill>
                <a:latin typeface="Arial"/>
                <a:ea typeface="ＭＳ Ｐゴシック" pitchFamily="100" charset="-128"/>
                <a:cs typeface="Arial"/>
              </a:rPr>
              <a:t>Passing </a:t>
            </a:r>
            <a:r>
              <a:rPr lang="en-GB" sz="1700" kern="0" dirty="0">
                <a:solidFill>
                  <a:schemeClr val="bg1"/>
                </a:solidFill>
                <a:latin typeface="Arial"/>
                <a:ea typeface="ＭＳ Ｐゴシック" pitchFamily="100" charset="-128"/>
                <a:cs typeface="Arial"/>
              </a:rPr>
              <a:t>too close to cyclist</a:t>
            </a:r>
          </a:p>
        </p:txBody>
      </p:sp>
      <p:sp>
        <p:nvSpPr>
          <p:cNvPr id="15" name="Rounded Rectangular Callout 14"/>
          <p:cNvSpPr/>
          <p:nvPr/>
        </p:nvSpPr>
        <p:spPr>
          <a:xfrm>
            <a:off x="6837848" y="4687187"/>
            <a:ext cx="2160239" cy="681038"/>
          </a:xfrm>
          <a:prstGeom prst="wedgeRoundRectCallout">
            <a:avLst>
              <a:gd name="adj1" fmla="val -15885"/>
              <a:gd name="adj2" fmla="val 69475"/>
              <a:gd name="adj3" fmla="val 16667"/>
            </a:avLst>
          </a:prstGeom>
          <a:solidFill>
            <a:srgbClr val="00B0F0"/>
          </a:solidFill>
        </p:spPr>
        <p:txBody>
          <a:bodyPr wrap="square">
            <a:spAutoFit/>
          </a:bodyPr>
          <a:lstStyle/>
          <a:p>
            <a:pPr marL="0" lvl="1">
              <a:defRPr/>
            </a:pPr>
            <a:r>
              <a:rPr lang="en-GB" sz="1700" kern="0" dirty="0">
                <a:solidFill>
                  <a:schemeClr val="bg1"/>
                </a:solidFill>
                <a:latin typeface="Arial"/>
                <a:ea typeface="ＭＳ Ｐゴシック" pitchFamily="100" charset="-128"/>
                <a:cs typeface="Arial"/>
              </a:rPr>
              <a:t>Failure to look properly</a:t>
            </a:r>
          </a:p>
        </p:txBody>
      </p:sp>
      <p:sp>
        <p:nvSpPr>
          <p:cNvPr id="16" name="TextBox 15"/>
          <p:cNvSpPr txBox="1"/>
          <p:nvPr/>
        </p:nvSpPr>
        <p:spPr>
          <a:xfrm>
            <a:off x="3628511" y="4699122"/>
            <a:ext cx="3059832" cy="681038"/>
          </a:xfrm>
          <a:prstGeom prst="wedgeRoundRectCallout">
            <a:avLst>
              <a:gd name="adj1" fmla="val -17728"/>
              <a:gd name="adj2" fmla="val 65988"/>
              <a:gd name="adj3" fmla="val 16667"/>
            </a:avLst>
          </a:prstGeom>
          <a:solidFill>
            <a:srgbClr val="00B0F0"/>
          </a:solidFill>
        </p:spPr>
        <p:txBody>
          <a:bodyPr wrap="square">
            <a:spAutoFit/>
          </a:bodyPr>
          <a:lstStyle/>
          <a:p>
            <a:pPr marL="0" lvl="1">
              <a:defRPr/>
            </a:pPr>
            <a:r>
              <a:rPr lang="en-GB" sz="1700" kern="0" dirty="0">
                <a:solidFill>
                  <a:schemeClr val="bg1"/>
                </a:solidFill>
                <a:latin typeface="Arial"/>
                <a:ea typeface="ＭＳ Ｐゴシック" pitchFamily="100" charset="-128"/>
                <a:cs typeface="Arial"/>
              </a:rPr>
              <a:t>Poor turn or </a:t>
            </a:r>
            <a:r>
              <a:rPr lang="en-GB" sz="1700" kern="0" dirty="0" smtClean="0">
                <a:solidFill>
                  <a:schemeClr val="bg1"/>
                </a:solidFill>
                <a:latin typeface="Arial"/>
                <a:ea typeface="ＭＳ Ｐゴシック" pitchFamily="100" charset="-128"/>
                <a:cs typeface="Arial"/>
              </a:rPr>
              <a:t>manoeuvre at junctions</a:t>
            </a:r>
            <a:endParaRPr lang="en-GB" sz="1700" dirty="0">
              <a:solidFill>
                <a:schemeClr val="bg1"/>
              </a:solidFill>
              <a:ea typeface="ＭＳ Ｐゴシック"/>
              <a:cs typeface="ＭＳ Ｐゴシック"/>
            </a:endParaRPr>
          </a:p>
        </p:txBody>
      </p:sp>
      <p:sp>
        <p:nvSpPr>
          <p:cNvPr id="17" name="Rounded Rectangular Callout 16"/>
          <p:cNvSpPr/>
          <p:nvPr/>
        </p:nvSpPr>
        <p:spPr>
          <a:xfrm>
            <a:off x="360517" y="5528316"/>
            <a:ext cx="3096344" cy="681038"/>
          </a:xfrm>
          <a:prstGeom prst="wedgeRoundRectCallout">
            <a:avLst>
              <a:gd name="adj1" fmla="val -11245"/>
              <a:gd name="adj2" fmla="val 72962"/>
              <a:gd name="adj3" fmla="val 16667"/>
            </a:avLst>
          </a:prstGeom>
          <a:solidFill>
            <a:srgbClr val="00B0F0"/>
          </a:solidFill>
        </p:spPr>
        <p:txBody>
          <a:bodyPr wrap="square">
            <a:spAutoFit/>
          </a:bodyPr>
          <a:lstStyle/>
          <a:p>
            <a:pPr marL="0" lvl="1">
              <a:defRPr/>
            </a:pPr>
            <a:r>
              <a:rPr lang="en-GB" sz="1700" kern="0" dirty="0">
                <a:solidFill>
                  <a:schemeClr val="bg1"/>
                </a:solidFill>
                <a:latin typeface="Arial"/>
                <a:ea typeface="ＭＳ Ｐゴシック" pitchFamily="100" charset="-128"/>
                <a:cs typeface="Arial"/>
              </a:rPr>
              <a:t>Being </a:t>
            </a:r>
            <a:r>
              <a:rPr lang="en-GB" sz="1700" kern="0" dirty="0" smtClean="0">
                <a:solidFill>
                  <a:schemeClr val="bg1"/>
                </a:solidFill>
                <a:latin typeface="Arial"/>
                <a:ea typeface="ＭＳ Ｐゴシック" pitchFamily="100" charset="-128"/>
                <a:cs typeface="Arial"/>
              </a:rPr>
              <a:t>careless/ reckless/in </a:t>
            </a:r>
            <a:r>
              <a:rPr lang="en-GB" sz="1700" kern="0" dirty="0">
                <a:solidFill>
                  <a:schemeClr val="bg1"/>
                </a:solidFill>
                <a:latin typeface="Arial"/>
                <a:ea typeface="ＭＳ Ｐゴシック" pitchFamily="100" charset="-128"/>
                <a:cs typeface="Arial"/>
              </a:rPr>
              <a:t>a hurry</a:t>
            </a:r>
          </a:p>
        </p:txBody>
      </p:sp>
      <p:sp>
        <p:nvSpPr>
          <p:cNvPr id="18" name="Rounded Rectangular Callout 19"/>
          <p:cNvSpPr>
            <a:spLocks noChangeArrowheads="1"/>
          </p:cNvSpPr>
          <p:nvPr/>
        </p:nvSpPr>
        <p:spPr bwMode="auto">
          <a:xfrm>
            <a:off x="389568" y="4703969"/>
            <a:ext cx="3063904" cy="681038"/>
          </a:xfrm>
          <a:prstGeom prst="wedgeRoundRectCallout">
            <a:avLst>
              <a:gd name="adj1" fmla="val -13856"/>
              <a:gd name="adj2" fmla="val 65987"/>
              <a:gd name="adj3" fmla="val 16667"/>
            </a:avLst>
          </a:prstGeom>
          <a:solidFill>
            <a:srgbClr val="00B0F0"/>
          </a:solidFill>
          <a:ln>
            <a:noFill/>
          </a:ln>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700" dirty="0">
                <a:solidFill>
                  <a:schemeClr val="bg1"/>
                </a:solidFill>
              </a:rPr>
              <a:t>Failure to judge other person’s path or speed</a:t>
            </a:r>
          </a:p>
        </p:txBody>
      </p:sp>
    </p:spTree>
    <p:extLst>
      <p:ext uri="{BB962C8B-B14F-4D97-AF65-F5344CB8AC3E}">
        <p14:creationId xmlns:p14="http://schemas.microsoft.com/office/powerpoint/2010/main" val="2308492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79462" y="1198782"/>
            <a:ext cx="8388000" cy="3147587"/>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80283" y="1256265"/>
            <a:ext cx="7909049" cy="3683870"/>
          </a:xfrm>
        </p:spPr>
        <p:txBody>
          <a:bodyPr/>
          <a:lstStyle/>
          <a:p>
            <a:pPr marL="0" lvl="1" indent="0">
              <a:spcBef>
                <a:spcPts val="0"/>
              </a:spcBef>
              <a:spcAft>
                <a:spcPts val="600"/>
              </a:spcAft>
              <a:buNone/>
            </a:pPr>
            <a:r>
              <a:rPr lang="en-GB" sz="2000" b="1" dirty="0"/>
              <a:t>Before setting off on your journey:</a:t>
            </a:r>
          </a:p>
          <a:p>
            <a:pPr marL="0" lvl="1" indent="0">
              <a:spcBef>
                <a:spcPts val="0"/>
              </a:spcBef>
              <a:spcAft>
                <a:spcPts val="600"/>
              </a:spcAft>
              <a:buNone/>
            </a:pPr>
            <a:r>
              <a:rPr lang="en-GB" sz="2000" dirty="0"/>
              <a:t>Complete a walk-round check </a:t>
            </a:r>
            <a:r>
              <a:rPr lang="en-GB" sz="2000" dirty="0" smtClean="0"/>
              <a:t>of your vehicle </a:t>
            </a:r>
            <a:endParaRPr lang="en-GB" sz="2000" dirty="0"/>
          </a:p>
          <a:p>
            <a:pPr marL="0" lvl="1" indent="0">
              <a:spcBef>
                <a:spcPts val="0"/>
              </a:spcBef>
              <a:spcAft>
                <a:spcPts val="600"/>
              </a:spcAft>
              <a:buNone/>
            </a:pPr>
            <a:r>
              <a:rPr lang="en-GB" sz="2000" dirty="0" smtClean="0"/>
              <a:t>Make </a:t>
            </a:r>
            <a:r>
              <a:rPr lang="en-GB" sz="2000" dirty="0"/>
              <a:t>sure all of your mirrors are correctly adjusted</a:t>
            </a:r>
          </a:p>
          <a:p>
            <a:pPr marL="0" lvl="1" indent="0">
              <a:spcBef>
                <a:spcPts val="0"/>
              </a:spcBef>
              <a:spcAft>
                <a:spcPts val="600"/>
              </a:spcAft>
              <a:buNone/>
            </a:pPr>
            <a:r>
              <a:rPr lang="en-GB" sz="2000" dirty="0"/>
              <a:t>Ensure any warning signage fitted to the vehicle is clean and clearly visible to the road user</a:t>
            </a:r>
          </a:p>
          <a:p>
            <a:pPr marL="0" lvl="1" indent="0">
              <a:spcBef>
                <a:spcPts val="0"/>
              </a:spcBef>
              <a:spcAft>
                <a:spcPts val="600"/>
              </a:spcAft>
              <a:buNone/>
            </a:pPr>
            <a:r>
              <a:rPr lang="en-GB" sz="2000" dirty="0"/>
              <a:t>Check any side under-run protection is fitted correctly and is </a:t>
            </a:r>
            <a:r>
              <a:rPr lang="en-GB" sz="2000" dirty="0" smtClean="0"/>
              <a:t>serviceable</a:t>
            </a:r>
          </a:p>
          <a:p>
            <a:pPr marL="0" lvl="1" indent="0">
              <a:spcBef>
                <a:spcPts val="0"/>
              </a:spcBef>
              <a:spcAft>
                <a:spcPts val="600"/>
              </a:spcAft>
              <a:buNone/>
            </a:pPr>
            <a:r>
              <a:rPr lang="en-GB" sz="2000" dirty="0"/>
              <a:t>Refresh your knowledge </a:t>
            </a:r>
            <a:r>
              <a:rPr lang="en-GB" sz="2000" dirty="0" smtClean="0"/>
              <a:t>of the </a:t>
            </a:r>
            <a:r>
              <a:rPr lang="en-GB" sz="2000" dirty="0"/>
              <a:t>Highway Code</a:t>
            </a:r>
          </a:p>
          <a:p>
            <a:pPr marL="0" lvl="1" indent="0">
              <a:spcBef>
                <a:spcPts val="0"/>
              </a:spcBef>
              <a:spcAft>
                <a:spcPts val="600"/>
              </a:spcAft>
              <a:buNone/>
            </a:pPr>
            <a:endParaRPr lang="en-GB" sz="2000" dirty="0"/>
          </a:p>
          <a:p>
            <a:pPr marL="0" lvl="1" indent="0">
              <a:buNone/>
            </a:pPr>
            <a:endParaRPr lang="en-GB" sz="2000" dirty="0"/>
          </a:p>
        </p:txBody>
      </p:sp>
      <p:sp>
        <p:nvSpPr>
          <p:cNvPr id="20" name="Rectangle 19"/>
          <p:cNvSpPr/>
          <p:nvPr/>
        </p:nvSpPr>
        <p:spPr bwMode="auto">
          <a:xfrm>
            <a:off x="379462" y="1766980"/>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1" name="Rectangle 20"/>
          <p:cNvSpPr/>
          <p:nvPr/>
        </p:nvSpPr>
        <p:spPr bwMode="auto">
          <a:xfrm>
            <a:off x="384068" y="214460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2" name="Rectangle 21"/>
          <p:cNvSpPr/>
          <p:nvPr/>
        </p:nvSpPr>
        <p:spPr bwMode="auto">
          <a:xfrm>
            <a:off x="384068" y="2541816"/>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38" name="Title 6"/>
          <p:cNvSpPr>
            <a:spLocks noGrp="1"/>
          </p:cNvSpPr>
          <p:nvPr>
            <p:ph type="title"/>
          </p:nvPr>
        </p:nvSpPr>
        <p:spPr bwMode="auto">
          <a:xfrm>
            <a:off x="442181" y="167758"/>
            <a:ext cx="8440562" cy="61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600" dirty="0">
                <a:solidFill>
                  <a:srgbClr val="00B0F0"/>
                </a:solidFill>
                <a:latin typeface="Arial" panose="020B0604020202020204" pitchFamily="34" charset="0"/>
                <a:ea typeface="AECOM Sans" panose="020B0504020202020204" pitchFamily="34" charset="0"/>
                <a:cs typeface="Arial" panose="020B0604020202020204" pitchFamily="34" charset="0"/>
              </a:rPr>
              <a:t>How to help protect VRU’s on the road</a:t>
            </a:r>
            <a:endParaRPr lang="en-GB" altLang="en-US" sz="2600" dirty="0" smtClean="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pic>
        <p:nvPicPr>
          <p:cNvPr id="23" name="Picture 2" descr="http://www.lingobee.com/wp-content/uploads/2012/02/tfl_620x380_3.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305551" y="4453246"/>
            <a:ext cx="4130876" cy="18434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384068" y="3204855"/>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0" name="Rectangle 9"/>
          <p:cNvSpPr/>
          <p:nvPr/>
        </p:nvSpPr>
        <p:spPr bwMode="auto">
          <a:xfrm>
            <a:off x="382413" y="386203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3800871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768" y="1270659"/>
            <a:ext cx="8388000" cy="4975761"/>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94602" y="1393194"/>
            <a:ext cx="4279279" cy="3701315"/>
          </a:xfrm>
        </p:spPr>
        <p:txBody>
          <a:bodyPr/>
          <a:lstStyle/>
          <a:p>
            <a:pPr marL="0" lvl="1" indent="0">
              <a:spcBef>
                <a:spcPts val="600"/>
              </a:spcBef>
              <a:spcAft>
                <a:spcPts val="500"/>
              </a:spcAft>
              <a:buNone/>
              <a:defRPr/>
            </a:pPr>
            <a:r>
              <a:rPr lang="en-GB" sz="2000" b="1" dirty="0">
                <a:latin typeface="Arial" panose="020B0604020202020204" pitchFamily="34" charset="0"/>
                <a:ea typeface="AECOM Sans" panose="020B0504020202020204" pitchFamily="34" charset="0"/>
                <a:cs typeface="Arial" panose="020B0604020202020204" pitchFamily="34" charset="0"/>
              </a:rPr>
              <a:t>Whilst Driving:</a:t>
            </a:r>
          </a:p>
          <a:p>
            <a:pPr marL="0" lvl="1" indent="0">
              <a:spcBef>
                <a:spcPts val="600"/>
              </a:spcBef>
              <a:spcAft>
                <a:spcPts val="500"/>
              </a:spcAft>
              <a:buNone/>
              <a:defRPr/>
            </a:pPr>
            <a:r>
              <a:rPr lang="en-GB" sz="2000" dirty="0">
                <a:latin typeface="Arial" panose="020B0604020202020204" pitchFamily="34" charset="0"/>
                <a:ea typeface="AECOM Sans" panose="020B0504020202020204" pitchFamily="34" charset="0"/>
                <a:cs typeface="Arial" panose="020B0604020202020204" pitchFamily="34" charset="0"/>
              </a:rPr>
              <a:t>Keep checking for cyclists, pedestrians and motorcyclists who may weave through stationary traffic</a:t>
            </a:r>
          </a:p>
          <a:p>
            <a:pPr marL="0" lvl="1" indent="0">
              <a:spcBef>
                <a:spcPts val="600"/>
              </a:spcBef>
              <a:spcAft>
                <a:spcPts val="500"/>
              </a:spcAft>
              <a:buNone/>
              <a:defRPr/>
            </a:pPr>
            <a:r>
              <a:rPr lang="en-GB" sz="2000" dirty="0">
                <a:latin typeface="Arial" panose="020B0604020202020204" pitchFamily="34" charset="0"/>
                <a:ea typeface="AECOM Sans" panose="020B0504020202020204" pitchFamily="34" charset="0"/>
                <a:cs typeface="Arial" panose="020B0604020202020204" pitchFamily="34" charset="0"/>
              </a:rPr>
              <a:t>Look out for cyclists, especially when checking your mirrors before indicating, varying your speed or changing direction</a:t>
            </a:r>
          </a:p>
          <a:p>
            <a:pPr marL="0" lvl="1" indent="0">
              <a:spcBef>
                <a:spcPts val="600"/>
              </a:spcBef>
              <a:spcAft>
                <a:spcPts val="500"/>
              </a:spcAft>
              <a:buNone/>
              <a:defRPr/>
            </a:pPr>
            <a:r>
              <a:rPr lang="en-GB" sz="2000" dirty="0">
                <a:latin typeface="Arial" panose="020B0604020202020204" pitchFamily="34" charset="0"/>
                <a:ea typeface="AECOM Sans" panose="020B0504020202020204" pitchFamily="34" charset="0"/>
                <a:cs typeface="Arial" panose="020B0604020202020204" pitchFamily="34" charset="0"/>
              </a:rPr>
              <a:t>Indicate in good time to allow others to react </a:t>
            </a:r>
          </a:p>
          <a:p>
            <a:pPr marL="0" lvl="1" indent="0">
              <a:spcBef>
                <a:spcPts val="600"/>
              </a:spcBef>
              <a:spcAft>
                <a:spcPts val="500"/>
              </a:spcAft>
              <a:buNone/>
              <a:defRPr/>
            </a:pPr>
            <a:r>
              <a:rPr lang="en-GB" sz="2000" dirty="0">
                <a:latin typeface="Arial" panose="020B0604020202020204" pitchFamily="34" charset="0"/>
                <a:ea typeface="AECOM Sans" panose="020B0504020202020204" pitchFamily="34" charset="0"/>
                <a:cs typeface="Arial" panose="020B0604020202020204" pitchFamily="34" charset="0"/>
              </a:rPr>
              <a:t>Check your nearside blind spot every time you turn left </a:t>
            </a:r>
          </a:p>
          <a:p>
            <a:pPr marL="0" lvl="1" indent="0">
              <a:spcBef>
                <a:spcPts val="600"/>
              </a:spcBef>
              <a:spcAft>
                <a:spcPts val="500"/>
              </a:spcAft>
              <a:buNone/>
              <a:defRPr/>
            </a:pPr>
            <a:r>
              <a:rPr lang="en-GB" sz="2000" dirty="0">
                <a:latin typeface="Arial" panose="020B0604020202020204" pitchFamily="34" charset="0"/>
                <a:ea typeface="AECOM Sans" panose="020B0504020202020204" pitchFamily="34" charset="0"/>
                <a:cs typeface="Arial" panose="020B0604020202020204" pitchFamily="34" charset="0"/>
              </a:rPr>
              <a:t>	</a:t>
            </a:r>
          </a:p>
        </p:txBody>
      </p:sp>
      <p:sp>
        <p:nvSpPr>
          <p:cNvPr id="9" name="TextBox 8"/>
          <p:cNvSpPr txBox="1"/>
          <p:nvPr/>
        </p:nvSpPr>
        <p:spPr>
          <a:xfrm>
            <a:off x="470646" y="391453"/>
            <a:ext cx="8280335" cy="553998"/>
          </a:xfrm>
          <a:prstGeom prst="rect">
            <a:avLst/>
          </a:prstGeom>
          <a:noFill/>
        </p:spPr>
        <p:txBody>
          <a:bodyPr wrap="square" rtlCol="0">
            <a:spAutoFit/>
          </a:bodyPr>
          <a:lstStyle/>
          <a:p>
            <a:r>
              <a:rPr lang="en-GB" sz="3000" b="1" dirty="0">
                <a:solidFill>
                  <a:srgbClr val="00B0F0"/>
                </a:solidFill>
                <a:latin typeface="Arial" panose="020B0604020202020204" pitchFamily="34" charset="0"/>
                <a:ea typeface="AECOM Sans" panose="020B0504020202020204" pitchFamily="34" charset="0"/>
                <a:cs typeface="Arial" panose="020B0604020202020204" pitchFamily="34" charset="0"/>
              </a:rPr>
              <a:t>How to help protect VRU’s on the road</a:t>
            </a:r>
            <a:endParaRPr lang="en-US" sz="3000" b="1" dirty="0" smtClean="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
        <p:nvSpPr>
          <p:cNvPr id="14" name="Rectangle 13"/>
          <p:cNvSpPr/>
          <p:nvPr/>
        </p:nvSpPr>
        <p:spPr bwMode="auto">
          <a:xfrm rot="1277617">
            <a:off x="5187581" y="949076"/>
            <a:ext cx="483130" cy="561733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616" b="-359"/>
          <a:stretch/>
        </p:blipFill>
        <p:spPr bwMode="auto">
          <a:xfrm>
            <a:off x="4714504" y="1270659"/>
            <a:ext cx="6425761" cy="4975761"/>
          </a:xfrm>
          <a:prstGeom prst="trapezoid">
            <a:avLst>
              <a:gd name="adj" fmla="val 37970"/>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251048" y="2988108"/>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2" name="Rectangle 11"/>
          <p:cNvSpPr/>
          <p:nvPr/>
        </p:nvSpPr>
        <p:spPr bwMode="auto">
          <a:xfrm>
            <a:off x="251046" y="1955405"/>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3" name="Rectangle 12"/>
          <p:cNvSpPr/>
          <p:nvPr/>
        </p:nvSpPr>
        <p:spPr bwMode="auto">
          <a:xfrm>
            <a:off x="251768" y="5106581"/>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5" name="Rectangle 14"/>
          <p:cNvSpPr/>
          <p:nvPr/>
        </p:nvSpPr>
        <p:spPr bwMode="auto">
          <a:xfrm>
            <a:off x="243335" y="4381962"/>
            <a:ext cx="227311"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Tree>
    <p:extLst>
      <p:ext uri="{BB962C8B-B14F-4D97-AF65-F5344CB8AC3E}">
        <p14:creationId xmlns:p14="http://schemas.microsoft.com/office/powerpoint/2010/main" val="397364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Default Theme">
  <a:themeElements>
    <a:clrScheme name="">
      <a:dk1>
        <a:srgbClr val="004080"/>
      </a:dk1>
      <a:lt1>
        <a:srgbClr val="FFFFFF"/>
      </a:lt1>
      <a:dk2>
        <a:srgbClr val="004080"/>
      </a:dk2>
      <a:lt2>
        <a:srgbClr val="808080"/>
      </a:lt2>
      <a:accent1>
        <a:srgbClr val="00CC99"/>
      </a:accent1>
      <a:accent2>
        <a:srgbClr val="3333CC"/>
      </a:accent2>
      <a:accent3>
        <a:srgbClr val="FFFFFF"/>
      </a:accent3>
      <a:accent4>
        <a:srgbClr val="00356C"/>
      </a:accent4>
      <a:accent5>
        <a:srgbClr val="AAE2CA"/>
      </a:accent5>
      <a:accent6>
        <a:srgbClr val="2D2DB9"/>
      </a:accent6>
      <a:hlink>
        <a:srgbClr val="CCCCFF"/>
      </a:hlink>
      <a:folHlink>
        <a:srgbClr val="B2B2B2"/>
      </a:folHlink>
    </a:clrScheme>
    <a:fontScheme name="WS courses">
      <a:majorFont>
        <a:latin typeface="Arial Black"/>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rebuchet M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rebuchet MS" charset="0"/>
            <a:ea typeface="ＭＳ Ｐゴシック" charset="0"/>
          </a:defRPr>
        </a:defPPr>
      </a:lstStyle>
    </a:lnDef>
  </a:objectDefaults>
  <a:extraClrSchemeLst>
    <a:extraClrScheme>
      <a:clrScheme name="WS cours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S cours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S cours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S cours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S cours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S cours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S cours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S courses 8">
        <a:dk1>
          <a:srgbClr val="004080"/>
        </a:dk1>
        <a:lt1>
          <a:srgbClr val="FFFFFF"/>
        </a:lt1>
        <a:dk2>
          <a:srgbClr val="004080"/>
        </a:dk2>
        <a:lt2>
          <a:srgbClr val="808080"/>
        </a:lt2>
        <a:accent1>
          <a:srgbClr val="E6E6E6"/>
        </a:accent1>
        <a:accent2>
          <a:srgbClr val="3333CC"/>
        </a:accent2>
        <a:accent3>
          <a:srgbClr val="FFFFFF"/>
        </a:accent3>
        <a:accent4>
          <a:srgbClr val="00356C"/>
        </a:accent4>
        <a:accent5>
          <a:srgbClr val="F0F0F0"/>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4828</TotalTime>
  <Words>2224</Words>
  <Application>Microsoft Office PowerPoint</Application>
  <PresentationFormat>On-screen Show (4:3)</PresentationFormat>
  <Paragraphs>211</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1_Default Theme</vt:lpstr>
      <vt:lpstr>V7  Vulnerable road user safety </vt:lpstr>
      <vt:lpstr>Fleet Operator Recognition Scheme (FORS)</vt:lpstr>
      <vt:lpstr>PowerPoint Presentation</vt:lpstr>
      <vt:lpstr>How this toolbox talk will help you?</vt:lpstr>
      <vt:lpstr>What are the issues </vt:lpstr>
      <vt:lpstr>FORS requirement</vt:lpstr>
      <vt:lpstr>Common collisions with cyclists</vt:lpstr>
      <vt:lpstr>How to help protect VRU’s on the road</vt:lpstr>
      <vt:lpstr>PowerPoint Presentation</vt:lpstr>
      <vt:lpstr>PowerPoint Presentation</vt:lpstr>
      <vt:lpstr>PowerPoint Presentation</vt:lpstr>
      <vt:lpstr>PowerPoint Presentation</vt:lpstr>
      <vt:lpstr>Understanding the toolbox talk</vt:lpstr>
      <vt:lpstr>Vulnerable road user safety summary</vt:lpstr>
      <vt:lpstr>Any questions ? </vt:lpstr>
    </vt:vector>
  </TitlesOfParts>
  <Company>Walkgrove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Walkgrove Ltd</dc:creator>
  <cp:lastModifiedBy>Masamvi, Nomsa</cp:lastModifiedBy>
  <cp:revision>313</cp:revision>
  <dcterms:created xsi:type="dcterms:W3CDTF">2015-03-04T16:15:31Z</dcterms:created>
  <dcterms:modified xsi:type="dcterms:W3CDTF">2016-07-22T12:32:39Z</dcterms:modified>
</cp:coreProperties>
</file>